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 id="258" r:id="rId3"/>
    <p:sldId id="259" r:id="rId4"/>
    <p:sldId id="260" r:id="rId5"/>
    <p:sldId id="261" r:id="rId6"/>
    <p:sldId id="262" r:id="rId7"/>
    <p:sldId id="263" r:id="rId8"/>
    <p:sldId id="264" r:id="rId9"/>
    <p:sldId id="265" r:id="rId10"/>
    <p:sldId id="268" r:id="rId11"/>
    <p:sldId id="266" r:id="rId12"/>
    <p:sldId id="267" r:id="rId13"/>
    <p:sldId id="284"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7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BC31F4-3D67-40A0-A67D-F910D3CDECBC}" type="datetimeFigureOut">
              <a:rPr lang="en-US" smtClean="0"/>
              <a:t>06-Dec-2020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82791-1743-44FA-809C-2C0FE3C00546}" type="slidenum">
              <a:rPr lang="en-US" smtClean="0"/>
              <a:t>‹#›</a:t>
            </a:fld>
            <a:endParaRPr lang="en-US"/>
          </a:p>
        </p:txBody>
      </p:sp>
    </p:spTree>
    <p:extLst>
      <p:ext uri="{BB962C8B-B14F-4D97-AF65-F5344CB8AC3E}">
        <p14:creationId xmlns:p14="http://schemas.microsoft.com/office/powerpoint/2010/main" val="910126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BC31F4-3D67-40A0-A67D-F910D3CDECBC}" type="datetimeFigureOut">
              <a:rPr lang="en-US" smtClean="0"/>
              <a:t>06-Dec-2020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82791-1743-44FA-809C-2C0FE3C00546}" type="slidenum">
              <a:rPr lang="en-US" smtClean="0"/>
              <a:t>‹#›</a:t>
            </a:fld>
            <a:endParaRPr lang="en-US"/>
          </a:p>
        </p:txBody>
      </p:sp>
    </p:spTree>
    <p:extLst>
      <p:ext uri="{BB962C8B-B14F-4D97-AF65-F5344CB8AC3E}">
        <p14:creationId xmlns:p14="http://schemas.microsoft.com/office/powerpoint/2010/main" val="156942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BC31F4-3D67-40A0-A67D-F910D3CDECBC}" type="datetimeFigureOut">
              <a:rPr lang="en-US" smtClean="0"/>
              <a:t>06-Dec-2020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82791-1743-44FA-809C-2C0FE3C0054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1627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BC31F4-3D67-40A0-A67D-F910D3CDECBC}" type="datetimeFigureOut">
              <a:rPr lang="en-US" smtClean="0"/>
              <a:t>06-Dec-2020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82791-1743-44FA-809C-2C0FE3C00546}" type="slidenum">
              <a:rPr lang="en-US" smtClean="0"/>
              <a:t>‹#›</a:t>
            </a:fld>
            <a:endParaRPr lang="en-US"/>
          </a:p>
        </p:txBody>
      </p:sp>
    </p:spTree>
    <p:extLst>
      <p:ext uri="{BB962C8B-B14F-4D97-AF65-F5344CB8AC3E}">
        <p14:creationId xmlns:p14="http://schemas.microsoft.com/office/powerpoint/2010/main" val="4114448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BC31F4-3D67-40A0-A67D-F910D3CDECBC}" type="datetimeFigureOut">
              <a:rPr lang="en-US" smtClean="0"/>
              <a:t>06-Dec-2020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82791-1743-44FA-809C-2C0FE3C0054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4492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BC31F4-3D67-40A0-A67D-F910D3CDECBC}" type="datetimeFigureOut">
              <a:rPr lang="en-US" smtClean="0"/>
              <a:t>06-Dec-2020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82791-1743-44FA-809C-2C0FE3C00546}" type="slidenum">
              <a:rPr lang="en-US" smtClean="0"/>
              <a:t>‹#›</a:t>
            </a:fld>
            <a:endParaRPr lang="en-US"/>
          </a:p>
        </p:txBody>
      </p:sp>
    </p:spTree>
    <p:extLst>
      <p:ext uri="{BB962C8B-B14F-4D97-AF65-F5344CB8AC3E}">
        <p14:creationId xmlns:p14="http://schemas.microsoft.com/office/powerpoint/2010/main" val="2145705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C31F4-3D67-40A0-A67D-F910D3CDECBC}" type="datetimeFigureOut">
              <a:rPr lang="en-US" smtClean="0"/>
              <a:t>06-Dec-2020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82791-1743-44FA-809C-2C0FE3C00546}" type="slidenum">
              <a:rPr lang="en-US" smtClean="0"/>
              <a:t>‹#›</a:t>
            </a:fld>
            <a:endParaRPr lang="en-US"/>
          </a:p>
        </p:txBody>
      </p:sp>
    </p:spTree>
    <p:extLst>
      <p:ext uri="{BB962C8B-B14F-4D97-AF65-F5344CB8AC3E}">
        <p14:creationId xmlns:p14="http://schemas.microsoft.com/office/powerpoint/2010/main" val="2003357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C31F4-3D67-40A0-A67D-F910D3CDECBC}" type="datetimeFigureOut">
              <a:rPr lang="en-US" smtClean="0"/>
              <a:t>06-Dec-2020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82791-1743-44FA-809C-2C0FE3C00546}" type="slidenum">
              <a:rPr lang="en-US" smtClean="0"/>
              <a:t>‹#›</a:t>
            </a:fld>
            <a:endParaRPr lang="en-US"/>
          </a:p>
        </p:txBody>
      </p:sp>
    </p:spTree>
    <p:extLst>
      <p:ext uri="{BB962C8B-B14F-4D97-AF65-F5344CB8AC3E}">
        <p14:creationId xmlns:p14="http://schemas.microsoft.com/office/powerpoint/2010/main" val="360891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C31F4-3D67-40A0-A67D-F910D3CDECBC}" type="datetimeFigureOut">
              <a:rPr lang="en-US" smtClean="0"/>
              <a:t>06-Dec-2020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82791-1743-44FA-809C-2C0FE3C00546}" type="slidenum">
              <a:rPr lang="en-US" smtClean="0"/>
              <a:t>‹#›</a:t>
            </a:fld>
            <a:endParaRPr lang="en-US"/>
          </a:p>
        </p:txBody>
      </p:sp>
    </p:spTree>
    <p:extLst>
      <p:ext uri="{BB962C8B-B14F-4D97-AF65-F5344CB8AC3E}">
        <p14:creationId xmlns:p14="http://schemas.microsoft.com/office/powerpoint/2010/main" val="199422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BC31F4-3D67-40A0-A67D-F910D3CDECBC}" type="datetimeFigureOut">
              <a:rPr lang="en-US" smtClean="0"/>
              <a:t>06-Dec-2020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82791-1743-44FA-809C-2C0FE3C00546}" type="slidenum">
              <a:rPr lang="en-US" smtClean="0"/>
              <a:t>‹#›</a:t>
            </a:fld>
            <a:endParaRPr lang="en-US"/>
          </a:p>
        </p:txBody>
      </p:sp>
    </p:spTree>
    <p:extLst>
      <p:ext uri="{BB962C8B-B14F-4D97-AF65-F5344CB8AC3E}">
        <p14:creationId xmlns:p14="http://schemas.microsoft.com/office/powerpoint/2010/main" val="143422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BC31F4-3D67-40A0-A67D-F910D3CDECBC}" type="datetimeFigureOut">
              <a:rPr lang="en-US" smtClean="0"/>
              <a:t>06-Dec-2020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82791-1743-44FA-809C-2C0FE3C00546}" type="slidenum">
              <a:rPr lang="en-US" smtClean="0"/>
              <a:t>‹#›</a:t>
            </a:fld>
            <a:endParaRPr lang="en-US"/>
          </a:p>
        </p:txBody>
      </p:sp>
    </p:spTree>
    <p:extLst>
      <p:ext uri="{BB962C8B-B14F-4D97-AF65-F5344CB8AC3E}">
        <p14:creationId xmlns:p14="http://schemas.microsoft.com/office/powerpoint/2010/main" val="191578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BC31F4-3D67-40A0-A67D-F910D3CDECBC}" type="datetimeFigureOut">
              <a:rPr lang="en-US" smtClean="0"/>
              <a:t>06-Dec-2020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82791-1743-44FA-809C-2C0FE3C00546}" type="slidenum">
              <a:rPr lang="en-US" smtClean="0"/>
              <a:t>‹#›</a:t>
            </a:fld>
            <a:endParaRPr lang="en-US"/>
          </a:p>
        </p:txBody>
      </p:sp>
    </p:spTree>
    <p:extLst>
      <p:ext uri="{BB962C8B-B14F-4D97-AF65-F5344CB8AC3E}">
        <p14:creationId xmlns:p14="http://schemas.microsoft.com/office/powerpoint/2010/main" val="173497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BC31F4-3D67-40A0-A67D-F910D3CDECBC}" type="datetimeFigureOut">
              <a:rPr lang="en-US" smtClean="0"/>
              <a:t>06-Dec-2020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82791-1743-44FA-809C-2C0FE3C00546}" type="slidenum">
              <a:rPr lang="en-US" smtClean="0"/>
              <a:t>‹#›</a:t>
            </a:fld>
            <a:endParaRPr lang="en-US"/>
          </a:p>
        </p:txBody>
      </p:sp>
    </p:spTree>
    <p:extLst>
      <p:ext uri="{BB962C8B-B14F-4D97-AF65-F5344CB8AC3E}">
        <p14:creationId xmlns:p14="http://schemas.microsoft.com/office/powerpoint/2010/main" val="62275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C31F4-3D67-40A0-A67D-F910D3CDECBC}" type="datetimeFigureOut">
              <a:rPr lang="en-US" smtClean="0"/>
              <a:t>06-Dec-2020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82791-1743-44FA-809C-2C0FE3C00546}" type="slidenum">
              <a:rPr lang="en-US" smtClean="0"/>
              <a:t>‹#›</a:t>
            </a:fld>
            <a:endParaRPr lang="en-US"/>
          </a:p>
        </p:txBody>
      </p:sp>
    </p:spTree>
    <p:extLst>
      <p:ext uri="{BB962C8B-B14F-4D97-AF65-F5344CB8AC3E}">
        <p14:creationId xmlns:p14="http://schemas.microsoft.com/office/powerpoint/2010/main" val="281285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BC31F4-3D67-40A0-A67D-F910D3CDECBC}" type="datetimeFigureOut">
              <a:rPr lang="en-US" smtClean="0"/>
              <a:t>06-Dec-2020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82791-1743-44FA-809C-2C0FE3C00546}" type="slidenum">
              <a:rPr lang="en-US" smtClean="0"/>
              <a:t>‹#›</a:t>
            </a:fld>
            <a:endParaRPr lang="en-US"/>
          </a:p>
        </p:txBody>
      </p:sp>
    </p:spTree>
    <p:extLst>
      <p:ext uri="{BB962C8B-B14F-4D97-AF65-F5344CB8AC3E}">
        <p14:creationId xmlns:p14="http://schemas.microsoft.com/office/powerpoint/2010/main" val="85351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ABC31F4-3D67-40A0-A67D-F910D3CDECBC}" type="datetimeFigureOut">
              <a:rPr lang="en-US" smtClean="0"/>
              <a:t>06-Dec-2020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82791-1743-44FA-809C-2C0FE3C00546}" type="slidenum">
              <a:rPr lang="en-US" smtClean="0"/>
              <a:t>‹#›</a:t>
            </a:fld>
            <a:endParaRPr lang="en-US"/>
          </a:p>
        </p:txBody>
      </p:sp>
    </p:spTree>
    <p:extLst>
      <p:ext uri="{BB962C8B-B14F-4D97-AF65-F5344CB8AC3E}">
        <p14:creationId xmlns:p14="http://schemas.microsoft.com/office/powerpoint/2010/main" val="275431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BC31F4-3D67-40A0-A67D-F910D3CDECBC}" type="datetimeFigureOut">
              <a:rPr lang="en-US" smtClean="0"/>
              <a:t>06-Dec-2020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2782791-1743-44FA-809C-2C0FE3C00546}" type="slidenum">
              <a:rPr lang="en-US" smtClean="0"/>
              <a:t>‹#›</a:t>
            </a:fld>
            <a:endParaRPr lang="en-US"/>
          </a:p>
        </p:txBody>
      </p:sp>
    </p:spTree>
    <p:extLst>
      <p:ext uri="{BB962C8B-B14F-4D97-AF65-F5344CB8AC3E}">
        <p14:creationId xmlns:p14="http://schemas.microsoft.com/office/powerpoint/2010/main" val="14102747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sr-Cyrl-RS" sz="4400" smtClean="0">
                <a:latin typeface="Times New Roman" panose="02020603050405020304" pitchFamily="18" charset="0"/>
                <a:cs typeface="Times New Roman" panose="02020603050405020304" pitchFamily="18" charset="0"/>
              </a:rPr>
              <a:t>ТЕОРИЈА ОДЛУЧИВАЊА</a:t>
            </a:r>
            <a:endParaRPr lang="en-US" sz="440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fontScale="85000" lnSpcReduction="10000"/>
          </a:bodyPr>
          <a:lstStyle/>
          <a:p>
            <a:endParaRPr lang="sr-Cyrl-RS" sz="3200" dirty="0" smtClean="0">
              <a:latin typeface="Times New Roman" panose="02020603050405020304" pitchFamily="18" charset="0"/>
              <a:cs typeface="Times New Roman" panose="02020603050405020304" pitchFamily="18" charset="0"/>
            </a:endParaRPr>
          </a:p>
          <a:p>
            <a:pPr algn="ctr"/>
            <a:r>
              <a:rPr lang="sr-Cyrl-RS" sz="3200" dirty="0" smtClean="0">
                <a:latin typeface="Times New Roman" panose="02020603050405020304" pitchFamily="18" charset="0"/>
                <a:cs typeface="Times New Roman" panose="02020603050405020304" pitchFamily="18" charset="0"/>
              </a:rPr>
              <a:t>Вишекритеријумска анализа проблема одлучивања</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188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Метода компромисног рангирања</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294" y="2117046"/>
                <a:ext cx="8596668" cy="3880773"/>
              </a:xfrm>
            </p:spPr>
            <p:txBody>
              <a:bodyPr>
                <a:normAutofit fontScale="85000" lnSpcReduction="10000"/>
              </a:bodyPr>
              <a:lstStyle/>
              <a:p>
                <a:pPr marL="0" indent="0">
                  <a:buNone/>
                </a:pPr>
                <a14:m>
                  <m:oMathPara xmlns:m="http://schemas.openxmlformats.org/officeDocument/2006/math">
                    <m:oMathParaPr>
                      <m:jc m:val="left"/>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𝑎</m:t>
                          </m:r>
                        </m:e>
                        <m:sub>
                          <m:r>
                            <a:rPr lang="en-US" sz="1600" i="1">
                              <a:latin typeface="Cambria Math" panose="02040503050406030204" pitchFamily="18" charset="0"/>
                            </a:rPr>
                            <m:t>1</m:t>
                          </m:r>
                        </m:sub>
                      </m:sSub>
                      <m:r>
                        <a:rPr lang="en-US" sz="1600" b="0" i="1" smtClean="0">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𝑉</m:t>
                      </m:r>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1</m:t>
                              </m:r>
                            </m:sub>
                          </m:sSub>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num>
                        <m:den>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den>
                      </m:f>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𝑉</m:t>
                          </m:r>
                        </m:e>
                      </m:d>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1</m:t>
                              </m:r>
                            </m:sub>
                          </m:sSub>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num>
                        <m:den>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den>
                      </m:f>
                      <m:r>
                        <a:rPr lang="en-US" sz="1600" i="1">
                          <a:latin typeface="Cambria Math" panose="02040503050406030204" pitchFamily="18" charset="0"/>
                        </a:rPr>
                        <m:t>=</m:t>
                      </m:r>
                      <m:r>
                        <a:rPr lang="en-US" sz="1600" i="1">
                          <a:latin typeface="Cambria Math" panose="02040503050406030204" pitchFamily="18" charset="0"/>
                        </a:rPr>
                        <m:t>𝑉</m:t>
                      </m:r>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0.39−0.32</m:t>
                          </m:r>
                        </m:num>
                        <m:den>
                          <m:r>
                            <a:rPr lang="en-US" sz="1600" i="1">
                              <a:latin typeface="Cambria Math" panose="02040503050406030204" pitchFamily="18" charset="0"/>
                            </a:rPr>
                            <m:t>0.51−0.32</m:t>
                          </m:r>
                        </m:den>
                      </m:f>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𝑉</m:t>
                          </m:r>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0.15−0.15</m:t>
                          </m:r>
                        </m:num>
                        <m:den>
                          <m:r>
                            <a:rPr lang="en-US" sz="1600" i="1">
                              <a:latin typeface="Cambria Math" panose="02040503050406030204" pitchFamily="18" charset="0"/>
                            </a:rPr>
                            <m:t>0.35−0.15</m:t>
                          </m:r>
                        </m:den>
                      </m:f>
                      <m:r>
                        <a:rPr lang="en-US" sz="1600" i="1">
                          <a:latin typeface="Cambria Math" panose="02040503050406030204" pitchFamily="18" charset="0"/>
                        </a:rPr>
                        <m:t>=0.37∙</m:t>
                      </m:r>
                      <m:r>
                        <a:rPr lang="en-US" sz="1600" i="1">
                          <a:latin typeface="Cambria Math" panose="02040503050406030204" pitchFamily="18" charset="0"/>
                        </a:rPr>
                        <m:t>𝑉</m:t>
                      </m:r>
                    </m:oMath>
                  </m:oMathPara>
                </a14:m>
                <a:endParaRPr lang="en-US" sz="1600" i="1" dirty="0" smtClean="0"/>
              </a:p>
              <a:p>
                <a:pPr marL="0" indent="0">
                  <a:buNone/>
                </a:pPr>
                <a:endParaRPr lang="en-US" sz="1600" i="1" dirty="0" smtClean="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b="0" i="1" smtClean="0">
                              <a:latin typeface="Cambria Math" panose="02040503050406030204" pitchFamily="18" charset="0"/>
                            </a:rPr>
                            <m:t>2</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b="0" i="1" smtClean="0">
                              <a:latin typeface="Cambria Math" panose="02040503050406030204" pitchFamily="18" charset="0"/>
                            </a:rPr>
                            <m:t>2</m:t>
                          </m:r>
                        </m:sub>
                      </m:sSub>
                      <m:r>
                        <a:rPr lang="en-US" sz="1600" i="1">
                          <a:latin typeface="Cambria Math" panose="02040503050406030204" pitchFamily="18" charset="0"/>
                        </a:rPr>
                        <m:t>=</m:t>
                      </m:r>
                      <m:r>
                        <a:rPr lang="en-US" sz="1600" i="1">
                          <a:latin typeface="Cambria Math" panose="02040503050406030204" pitchFamily="18" charset="0"/>
                        </a:rPr>
                        <m:t>𝑉</m:t>
                      </m:r>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b="0" i="1" smtClean="0">
                                  <a:latin typeface="Cambria Math" panose="02040503050406030204" pitchFamily="18" charset="0"/>
                                </a:rPr>
                                <m:t>2</m:t>
                              </m:r>
                            </m:sub>
                          </m:sSub>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num>
                        <m:den>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den>
                      </m:f>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𝑉</m:t>
                          </m:r>
                        </m:e>
                      </m:d>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b="0" i="1" smtClean="0">
                                  <a:latin typeface="Cambria Math" panose="02040503050406030204" pitchFamily="18" charset="0"/>
                                </a:rPr>
                                <m:t>2</m:t>
                              </m:r>
                            </m:sub>
                          </m:sSub>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num>
                        <m:den>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den>
                      </m:f>
                      <m:r>
                        <a:rPr lang="en-US" sz="1600" i="1">
                          <a:latin typeface="Cambria Math" panose="02040503050406030204" pitchFamily="18" charset="0"/>
                        </a:rPr>
                        <m:t>=</m:t>
                      </m:r>
                      <m:r>
                        <a:rPr lang="en-US" sz="1600" i="1">
                          <a:latin typeface="Cambria Math" panose="02040503050406030204" pitchFamily="18" charset="0"/>
                        </a:rPr>
                        <m:t>𝑉</m:t>
                      </m:r>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0.</m:t>
                          </m:r>
                          <m:r>
                            <a:rPr lang="en-US" sz="1600" b="0" i="1" smtClean="0">
                              <a:latin typeface="Cambria Math" panose="02040503050406030204" pitchFamily="18" charset="0"/>
                            </a:rPr>
                            <m:t>5</m:t>
                          </m:r>
                          <m:r>
                            <a:rPr lang="en-US" sz="1600" i="1">
                              <a:latin typeface="Cambria Math" panose="02040503050406030204" pitchFamily="18" charset="0"/>
                            </a:rPr>
                            <m:t>−0.32</m:t>
                          </m:r>
                        </m:num>
                        <m:den>
                          <m:r>
                            <a:rPr lang="en-US" sz="1600" i="1">
                              <a:latin typeface="Cambria Math" panose="02040503050406030204" pitchFamily="18" charset="0"/>
                            </a:rPr>
                            <m:t>0.51−0.32</m:t>
                          </m:r>
                        </m:den>
                      </m:f>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𝑉</m:t>
                          </m:r>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0.</m:t>
                          </m:r>
                          <m:r>
                            <a:rPr lang="en-US" sz="1600" b="0" i="1" smtClean="0">
                              <a:latin typeface="Cambria Math" panose="02040503050406030204" pitchFamily="18" charset="0"/>
                            </a:rPr>
                            <m:t>3</m:t>
                          </m:r>
                          <m:r>
                            <a:rPr lang="en-US" sz="1600" i="1">
                              <a:latin typeface="Cambria Math" panose="02040503050406030204" pitchFamily="18" charset="0"/>
                            </a:rPr>
                            <m:t>−0.15</m:t>
                          </m:r>
                        </m:num>
                        <m:den>
                          <m:r>
                            <a:rPr lang="en-US" sz="1600" i="1">
                              <a:latin typeface="Cambria Math" panose="02040503050406030204" pitchFamily="18" charset="0"/>
                            </a:rPr>
                            <m:t>0.35−0.15</m:t>
                          </m:r>
                        </m:den>
                      </m:f>
                    </m:oMath>
                  </m:oMathPara>
                </a14:m>
                <a:endParaRPr lang="en-US" sz="1600" i="1" dirty="0" smtClean="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=0.</m:t>
                      </m:r>
                      <m:r>
                        <a:rPr lang="en-US" sz="1600" b="0" i="1" smtClean="0">
                          <a:latin typeface="Cambria Math" panose="02040503050406030204" pitchFamily="18" charset="0"/>
                        </a:rPr>
                        <m:t>95</m:t>
                      </m:r>
                      <m:r>
                        <a:rPr lang="en-US" sz="1600" i="1">
                          <a:latin typeface="Cambria Math" panose="02040503050406030204" pitchFamily="18" charset="0"/>
                        </a:rPr>
                        <m:t>∙</m:t>
                      </m:r>
                      <m:r>
                        <a:rPr lang="en-US" sz="1600" i="1">
                          <a:latin typeface="Cambria Math" panose="02040503050406030204" pitchFamily="18" charset="0"/>
                        </a:rPr>
                        <m:t>𝑉</m:t>
                      </m:r>
                      <m:r>
                        <a:rPr lang="en-US" sz="1600" b="0" i="1" smtClean="0">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𝑉</m:t>
                          </m:r>
                        </m:e>
                      </m:d>
                      <m:r>
                        <a:rPr lang="en-US" sz="1600" i="1">
                          <a:latin typeface="Cambria Math" panose="02040503050406030204" pitchFamily="18" charset="0"/>
                        </a:rPr>
                        <m:t>∙</m:t>
                      </m:r>
                      <m:r>
                        <a:rPr lang="en-US" sz="1600" b="0" i="1" smtClean="0">
                          <a:latin typeface="Cambria Math" panose="02040503050406030204" pitchFamily="18" charset="0"/>
                        </a:rPr>
                        <m:t>0.75</m:t>
                      </m:r>
                    </m:oMath>
                  </m:oMathPara>
                </a14:m>
                <a:endParaRPr lang="en-US" sz="1600" dirty="0"/>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b="0" i="1" smtClean="0">
                              <a:latin typeface="Cambria Math" panose="02040503050406030204" pitchFamily="18" charset="0"/>
                            </a:rPr>
                            <m:t>3</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b="0" i="1" smtClean="0">
                              <a:latin typeface="Cambria Math" panose="02040503050406030204" pitchFamily="18" charset="0"/>
                            </a:rPr>
                            <m:t>3</m:t>
                          </m:r>
                        </m:sub>
                      </m:sSub>
                      <m:r>
                        <a:rPr lang="en-US" sz="1600" i="1">
                          <a:latin typeface="Cambria Math" panose="02040503050406030204" pitchFamily="18" charset="0"/>
                        </a:rPr>
                        <m:t>=</m:t>
                      </m:r>
                      <m:r>
                        <a:rPr lang="en-US" sz="1600" i="1">
                          <a:latin typeface="Cambria Math" panose="02040503050406030204" pitchFamily="18" charset="0"/>
                        </a:rPr>
                        <m:t>𝑉</m:t>
                      </m:r>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b="0" i="1" smtClean="0">
                                  <a:latin typeface="Cambria Math" panose="02040503050406030204" pitchFamily="18" charset="0"/>
                                </a:rPr>
                                <m:t>3</m:t>
                              </m:r>
                            </m:sub>
                          </m:sSub>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num>
                        <m:den>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den>
                      </m:f>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𝑉</m:t>
                          </m:r>
                        </m:e>
                      </m:d>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b="0" i="1" smtClean="0">
                                  <a:latin typeface="Cambria Math" panose="02040503050406030204" pitchFamily="18" charset="0"/>
                                </a:rPr>
                                <m:t>3</m:t>
                              </m:r>
                            </m:sub>
                          </m:sSub>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num>
                        <m:den>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den>
                      </m:f>
                      <m:r>
                        <a:rPr lang="en-US" sz="1600" i="1">
                          <a:latin typeface="Cambria Math" panose="02040503050406030204" pitchFamily="18" charset="0"/>
                        </a:rPr>
                        <m:t>=</m:t>
                      </m:r>
                      <m:r>
                        <a:rPr lang="en-US" sz="1600" i="1">
                          <a:latin typeface="Cambria Math" panose="02040503050406030204" pitchFamily="18" charset="0"/>
                        </a:rPr>
                        <m:t>𝑉</m:t>
                      </m:r>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0.</m:t>
                          </m:r>
                          <m:r>
                            <a:rPr lang="en-US" sz="1600" b="0" i="1" smtClean="0">
                              <a:latin typeface="Cambria Math" panose="02040503050406030204" pitchFamily="18" charset="0"/>
                            </a:rPr>
                            <m:t>51</m:t>
                          </m:r>
                          <m:r>
                            <a:rPr lang="en-US" sz="1600" i="1">
                              <a:latin typeface="Cambria Math" panose="02040503050406030204" pitchFamily="18" charset="0"/>
                            </a:rPr>
                            <m:t>−0.32</m:t>
                          </m:r>
                        </m:num>
                        <m:den>
                          <m:r>
                            <a:rPr lang="en-US" sz="1600" i="1">
                              <a:latin typeface="Cambria Math" panose="02040503050406030204" pitchFamily="18" charset="0"/>
                            </a:rPr>
                            <m:t>0.51−0.32</m:t>
                          </m:r>
                        </m:den>
                      </m:f>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𝑉</m:t>
                          </m:r>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0.</m:t>
                          </m:r>
                          <m:r>
                            <a:rPr lang="en-US" sz="1600" b="0" i="1" smtClean="0">
                              <a:latin typeface="Cambria Math" panose="02040503050406030204" pitchFamily="18" charset="0"/>
                            </a:rPr>
                            <m:t>3</m:t>
                          </m:r>
                          <m:r>
                            <a:rPr lang="en-US" sz="1600" i="1">
                              <a:latin typeface="Cambria Math" panose="02040503050406030204" pitchFamily="18" charset="0"/>
                            </a:rPr>
                            <m:t>5−0.15</m:t>
                          </m:r>
                        </m:num>
                        <m:den>
                          <m:r>
                            <a:rPr lang="en-US" sz="1600" i="1">
                              <a:latin typeface="Cambria Math" panose="02040503050406030204" pitchFamily="18" charset="0"/>
                            </a:rPr>
                            <m:t>0.35−0.15</m:t>
                          </m:r>
                        </m:den>
                      </m:f>
                      <m:r>
                        <a:rPr lang="en-US" sz="1600" i="1">
                          <a:latin typeface="Cambria Math" panose="02040503050406030204" pitchFamily="18" charset="0"/>
                        </a:rPr>
                        <m:t>=</m:t>
                      </m:r>
                      <m:r>
                        <a:rPr lang="en-US" sz="1600" b="0" i="1" smtClean="0">
                          <a:latin typeface="Cambria Math" panose="02040503050406030204" pitchFamily="18" charset="0"/>
                        </a:rPr>
                        <m:t>1</m:t>
                      </m:r>
                    </m:oMath>
                  </m:oMathPara>
                </a14:m>
                <a:endParaRPr lang="en-US" sz="1600" i="1" dirty="0" smtClean="0"/>
              </a:p>
              <a:p>
                <a:pPr marL="0" indent="0">
                  <a:buNone/>
                </a:pPr>
                <a:endParaRPr lang="en-US" sz="1600" i="1" dirty="0" smtClean="0"/>
              </a:p>
              <a:p>
                <a:pPr marL="0" indent="0">
                  <a:buNone/>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b="0" i="1" smtClean="0">
                              <a:latin typeface="Cambria Math" panose="02040503050406030204" pitchFamily="18" charset="0"/>
                            </a:rPr>
                            <m:t>4</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b="0" i="1" smtClean="0">
                              <a:latin typeface="Cambria Math" panose="02040503050406030204" pitchFamily="18" charset="0"/>
                            </a:rPr>
                            <m:t>4</m:t>
                          </m:r>
                        </m:sub>
                      </m:sSub>
                      <m:r>
                        <a:rPr lang="en-US" sz="1600" i="1">
                          <a:latin typeface="Cambria Math" panose="02040503050406030204" pitchFamily="18" charset="0"/>
                        </a:rPr>
                        <m:t>=</m:t>
                      </m:r>
                      <m:r>
                        <a:rPr lang="en-US" sz="1600" i="1">
                          <a:latin typeface="Cambria Math" panose="02040503050406030204" pitchFamily="18" charset="0"/>
                        </a:rPr>
                        <m:t>𝑉</m:t>
                      </m:r>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b="0" i="1" smtClean="0">
                                  <a:latin typeface="Cambria Math" panose="02040503050406030204" pitchFamily="18" charset="0"/>
                                </a:rPr>
                                <m:t>4</m:t>
                              </m:r>
                            </m:sub>
                          </m:sSub>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num>
                        <m:den>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den>
                      </m:f>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𝑉</m:t>
                          </m:r>
                        </m:e>
                      </m:d>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b="0" i="1" smtClean="0">
                                  <a:latin typeface="Cambria Math" panose="02040503050406030204" pitchFamily="18" charset="0"/>
                                </a:rPr>
                                <m:t>4</m:t>
                              </m:r>
                            </m:sub>
                          </m:sSub>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num>
                        <m:den>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den>
                      </m:f>
                      <m:r>
                        <a:rPr lang="en-US" sz="1600" i="1">
                          <a:latin typeface="Cambria Math" panose="02040503050406030204" pitchFamily="18" charset="0"/>
                        </a:rPr>
                        <m:t>=</m:t>
                      </m:r>
                      <m:r>
                        <a:rPr lang="en-US" sz="1600" i="1">
                          <a:latin typeface="Cambria Math" panose="02040503050406030204" pitchFamily="18" charset="0"/>
                        </a:rPr>
                        <m:t>𝑉</m:t>
                      </m:r>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0.</m:t>
                          </m:r>
                          <m:r>
                            <a:rPr lang="en-US" sz="1600" b="0" i="1" smtClean="0">
                              <a:latin typeface="Cambria Math" panose="02040503050406030204" pitchFamily="18" charset="0"/>
                            </a:rPr>
                            <m:t>32</m:t>
                          </m:r>
                          <m:r>
                            <a:rPr lang="en-US" sz="1600" i="1">
                              <a:latin typeface="Cambria Math" panose="02040503050406030204" pitchFamily="18" charset="0"/>
                            </a:rPr>
                            <m:t>−0.32</m:t>
                          </m:r>
                        </m:num>
                        <m:den>
                          <m:r>
                            <a:rPr lang="en-US" sz="1600" i="1">
                              <a:latin typeface="Cambria Math" panose="02040503050406030204" pitchFamily="18" charset="0"/>
                            </a:rPr>
                            <m:t>0.51−0.32</m:t>
                          </m:r>
                        </m:den>
                      </m:f>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𝑉</m:t>
                          </m:r>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0.</m:t>
                          </m:r>
                          <m:r>
                            <a:rPr lang="en-US" sz="1600" b="0" i="1" smtClean="0">
                              <a:latin typeface="Cambria Math" panose="02040503050406030204" pitchFamily="18" charset="0"/>
                            </a:rPr>
                            <m:t>2</m:t>
                          </m:r>
                          <m:r>
                            <a:rPr lang="en-US" sz="1600" i="1">
                              <a:latin typeface="Cambria Math" panose="02040503050406030204" pitchFamily="18" charset="0"/>
                            </a:rPr>
                            <m:t>−0.15</m:t>
                          </m:r>
                        </m:num>
                        <m:den>
                          <m:r>
                            <a:rPr lang="en-US" sz="1600" i="1">
                              <a:latin typeface="Cambria Math" panose="02040503050406030204" pitchFamily="18" charset="0"/>
                            </a:rPr>
                            <m:t>0.35−0.15</m:t>
                          </m:r>
                        </m:den>
                      </m:f>
                    </m:oMath>
                  </m:oMathPara>
                </a14:m>
                <a:endParaRPr lang="en-US" sz="16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𝑉</m:t>
                          </m:r>
                        </m:e>
                      </m:d>
                      <m:r>
                        <a:rPr lang="en-US" sz="1600" i="1">
                          <a:latin typeface="Cambria Math" panose="02040503050406030204" pitchFamily="18" charset="0"/>
                        </a:rPr>
                        <m:t>∙0.</m:t>
                      </m:r>
                      <m:r>
                        <a:rPr lang="en-US" sz="1600" b="0" i="1" smtClean="0">
                          <a:latin typeface="Cambria Math" panose="02040503050406030204" pitchFamily="18" charset="0"/>
                        </a:rPr>
                        <m:t>2</m:t>
                      </m:r>
                      <m:r>
                        <a:rPr lang="en-US" sz="1600" i="1">
                          <a:latin typeface="Cambria Math" panose="02040503050406030204" pitchFamily="18" charset="0"/>
                        </a:rPr>
                        <m:t>5</m:t>
                      </m:r>
                    </m:oMath>
                  </m:oMathPara>
                </a14:m>
                <a:endParaRPr lang="en-US" sz="1600" dirty="0"/>
              </a:p>
              <a:p>
                <a:pPr marL="0" indent="0">
                  <a:buNone/>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b="0" i="1" smtClean="0">
                              <a:latin typeface="Cambria Math" panose="02040503050406030204" pitchFamily="18" charset="0"/>
                            </a:rPr>
                            <m:t>5</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b="0" i="1" smtClean="0">
                              <a:latin typeface="Cambria Math" panose="02040503050406030204" pitchFamily="18" charset="0"/>
                            </a:rPr>
                            <m:t>5</m:t>
                          </m:r>
                        </m:sub>
                      </m:sSub>
                      <m:r>
                        <a:rPr lang="en-US" sz="1600" i="1">
                          <a:latin typeface="Cambria Math" panose="02040503050406030204" pitchFamily="18" charset="0"/>
                        </a:rPr>
                        <m:t>=</m:t>
                      </m:r>
                      <m:r>
                        <a:rPr lang="en-US" sz="1600" i="1">
                          <a:latin typeface="Cambria Math" panose="02040503050406030204" pitchFamily="18" charset="0"/>
                        </a:rPr>
                        <m:t>𝑉</m:t>
                      </m:r>
                      <m:r>
                        <a:rPr lang="en-US" sz="1600" i="1">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𝑆</m:t>
                              </m:r>
                            </m:e>
                            <m:sub>
                              <m:r>
                                <a:rPr lang="en-US" sz="1600" b="0" i="1" smtClean="0">
                                  <a:latin typeface="Cambria Math" panose="02040503050406030204" pitchFamily="18" charset="0"/>
                                </a:rPr>
                                <m:t>5</m:t>
                              </m:r>
                            </m:sub>
                          </m:sSub>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num>
                        <m:den>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𝑆</m:t>
                              </m:r>
                            </m:e>
                            <m:sup>
                              <m:r>
                                <a:rPr lang="en-US" sz="1600" i="1">
                                  <a:latin typeface="Cambria Math" panose="02040503050406030204" pitchFamily="18" charset="0"/>
                                </a:rPr>
                                <m:t>∗</m:t>
                              </m:r>
                            </m:sup>
                          </m:sSup>
                        </m:den>
                      </m:f>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𝑉</m:t>
                          </m:r>
                        </m:e>
                      </m:d>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b="0" i="1" smtClean="0">
                                  <a:latin typeface="Cambria Math" panose="02040503050406030204" pitchFamily="18" charset="0"/>
                                </a:rPr>
                                <m:t>5</m:t>
                              </m:r>
                            </m:sub>
                          </m:sSub>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num>
                        <m:den>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𝑅</m:t>
                              </m:r>
                            </m:e>
                            <m:sup>
                              <m:r>
                                <a:rPr lang="en-US" sz="1600" i="1">
                                  <a:latin typeface="Cambria Math" panose="02040503050406030204" pitchFamily="18" charset="0"/>
                                </a:rPr>
                                <m:t>∗</m:t>
                              </m:r>
                            </m:sup>
                          </m:sSup>
                        </m:den>
                      </m:f>
                      <m:r>
                        <a:rPr lang="en-US" sz="1600" i="1">
                          <a:latin typeface="Cambria Math" panose="02040503050406030204" pitchFamily="18" charset="0"/>
                        </a:rPr>
                        <m:t>=</m:t>
                      </m:r>
                      <m:r>
                        <a:rPr lang="en-US" sz="1600" i="1">
                          <a:latin typeface="Cambria Math" panose="02040503050406030204" pitchFamily="18" charset="0"/>
                        </a:rPr>
                        <m:t>𝑉</m:t>
                      </m:r>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0.</m:t>
                          </m:r>
                          <m:r>
                            <a:rPr lang="en-US" sz="1600" b="0" i="1" smtClean="0">
                              <a:latin typeface="Cambria Math" panose="02040503050406030204" pitchFamily="18" charset="0"/>
                            </a:rPr>
                            <m:t>45</m:t>
                          </m:r>
                          <m:r>
                            <a:rPr lang="en-US" sz="1600" i="1">
                              <a:latin typeface="Cambria Math" panose="02040503050406030204" pitchFamily="18" charset="0"/>
                            </a:rPr>
                            <m:t>5−0.32</m:t>
                          </m:r>
                        </m:num>
                        <m:den>
                          <m:r>
                            <a:rPr lang="en-US" sz="1600" i="1">
                              <a:latin typeface="Cambria Math" panose="02040503050406030204" pitchFamily="18" charset="0"/>
                            </a:rPr>
                            <m:t>0.51−0.32</m:t>
                          </m:r>
                        </m:den>
                      </m:f>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𝑉</m:t>
                          </m:r>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0.</m:t>
                          </m:r>
                          <m:r>
                            <a:rPr lang="en-US" sz="1600" b="0" i="1" smtClean="0">
                              <a:latin typeface="Cambria Math" panose="02040503050406030204" pitchFamily="18" charset="0"/>
                            </a:rPr>
                            <m:t>2</m:t>
                          </m:r>
                          <m:r>
                            <a:rPr lang="en-US" sz="1600" i="1">
                              <a:latin typeface="Cambria Math" panose="02040503050406030204" pitchFamily="18" charset="0"/>
                            </a:rPr>
                            <m:t>3−0.15</m:t>
                          </m:r>
                        </m:num>
                        <m:den>
                          <m:r>
                            <a:rPr lang="en-US" sz="1600" i="1">
                              <a:latin typeface="Cambria Math" panose="02040503050406030204" pitchFamily="18" charset="0"/>
                            </a:rPr>
                            <m:t>0.35−0.15</m:t>
                          </m:r>
                        </m:den>
                      </m:f>
                    </m:oMath>
                  </m:oMathPara>
                </a14:m>
                <a:endParaRPr lang="en-US" sz="16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=0.</m:t>
                      </m:r>
                      <m:r>
                        <a:rPr lang="en-US" sz="1600" b="0" i="1" smtClean="0">
                          <a:latin typeface="Cambria Math" panose="02040503050406030204" pitchFamily="18" charset="0"/>
                        </a:rPr>
                        <m:t>7</m:t>
                      </m:r>
                      <m:r>
                        <a:rPr lang="en-US" sz="1600" i="1">
                          <a:latin typeface="Cambria Math" panose="02040503050406030204" pitchFamily="18" charset="0"/>
                        </a:rPr>
                        <m:t>∙</m:t>
                      </m:r>
                      <m:r>
                        <a:rPr lang="en-US" sz="1600" i="1">
                          <a:latin typeface="Cambria Math" panose="02040503050406030204" pitchFamily="18" charset="0"/>
                        </a:rPr>
                        <m:t>𝑉</m:t>
                      </m:r>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𝑉</m:t>
                          </m:r>
                        </m:e>
                      </m:d>
                      <m:r>
                        <a:rPr lang="en-US" sz="1600" i="1">
                          <a:latin typeface="Cambria Math" panose="02040503050406030204" pitchFamily="18" charset="0"/>
                        </a:rPr>
                        <m:t>∙0.</m:t>
                      </m:r>
                      <m:r>
                        <a:rPr lang="en-US" sz="1600" b="0" i="1" smtClean="0">
                          <a:latin typeface="Cambria Math" panose="02040503050406030204" pitchFamily="18" charset="0"/>
                        </a:rPr>
                        <m:t>4</m:t>
                      </m:r>
                    </m:oMath>
                  </m:oMathPara>
                </a14:m>
                <a:endParaRPr lang="en-US" sz="1600" dirty="0"/>
              </a:p>
              <a:p>
                <a:pPr marL="0" indent="0">
                  <a:buNone/>
                </a:pPr>
                <a:endParaRPr lang="en-US" sz="1600" i="1" dirty="0"/>
              </a:p>
              <a:p>
                <a:pPr marL="0" indent="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294" y="2117046"/>
                <a:ext cx="8596668" cy="3880773"/>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12612926"/>
                  </p:ext>
                </p:extLst>
              </p:nvPr>
            </p:nvGraphicFramePr>
            <p:xfrm>
              <a:off x="6076949" y="-131997"/>
              <a:ext cx="5105403" cy="2249043"/>
            </p:xfrm>
            <a:graphic>
              <a:graphicData uri="http://schemas.openxmlformats.org/drawingml/2006/table">
                <a:tbl>
                  <a:tblPr firstRow="1" bandRow="1">
                    <a:tableStyleId>{5C22544A-7EE6-4342-B048-85BDC9FD1C3A}</a:tableStyleId>
                  </a:tblPr>
                  <a:tblGrid>
                    <a:gridCol w="1701801">
                      <a:extLst>
                        <a:ext uri="{9D8B030D-6E8A-4147-A177-3AD203B41FA5}">
                          <a16:colId xmlns:a16="http://schemas.microsoft.com/office/drawing/2014/main" val="2868632339"/>
                        </a:ext>
                      </a:extLst>
                    </a:gridCol>
                    <a:gridCol w="1701801">
                      <a:extLst>
                        <a:ext uri="{9D8B030D-6E8A-4147-A177-3AD203B41FA5}">
                          <a16:colId xmlns:a16="http://schemas.microsoft.com/office/drawing/2014/main" val="3598704372"/>
                        </a:ext>
                      </a:extLst>
                    </a:gridCol>
                    <a:gridCol w="1701801">
                      <a:extLst>
                        <a:ext uri="{9D8B030D-6E8A-4147-A177-3AD203B41FA5}">
                          <a16:colId xmlns:a16="http://schemas.microsoft.com/office/drawing/2014/main" val="1851648657"/>
                        </a:ext>
                      </a:extLst>
                    </a:gridCol>
                  </a:tblGrid>
                  <a:tr h="359434">
                    <a:tc>
                      <a:txBody>
                        <a:bodyPr/>
                        <a:lstStyle/>
                        <a:p>
                          <a:pPr algn="ctr"/>
                          <a:r>
                            <a:rPr lang="sr-Cyrl-RS" dirty="0" smtClean="0">
                              <a:latin typeface="Times New Roman" panose="02020603050405020304" pitchFamily="18" charset="0"/>
                              <a:cs typeface="Times New Roman" panose="02020603050405020304" pitchFamily="18" charset="0"/>
                            </a:rPr>
                            <a:t>Ранг</a:t>
                          </a:r>
                          <a:r>
                            <a:rPr lang="sr-Cyrl-RS" baseline="0" dirty="0" smtClean="0">
                              <a:latin typeface="Times New Roman" panose="02020603050405020304" pitchFamily="18" charset="0"/>
                              <a:cs typeface="Times New Roman" panose="02020603050405020304" pitchFamily="18" charset="0"/>
                            </a:rPr>
                            <a:t> позиција</a:t>
                          </a:r>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𝑆</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𝑗</m:t>
                                        </m:r>
                                      </m:sub>
                                    </m:sSub>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𝑹</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𝑗</m:t>
                                        </m:r>
                                      </m:sub>
                                    </m:sSub>
                                  </m:sub>
                                </m:sSub>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4114150"/>
                      </a:ext>
                    </a:extLst>
                  </a:tr>
                  <a:tr h="312834">
                    <a:tc>
                      <a:txBody>
                        <a:bodyPr/>
                        <a:lstStyle/>
                        <a:p>
                          <a:pPr algn="ctr"/>
                          <a:r>
                            <a:rPr lang="sr-Cyrl-R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r>
                                  <a:rPr lang="en-US" b="0" i="0" smtClean="0">
                                    <a:latin typeface="Cambria Math" panose="02040503050406030204" pitchFamily="18" charset="0"/>
                                  </a:rPr>
                                  <m:t>=</m:t>
                                </m:r>
                                <m:r>
                                  <a:rPr lang="sr-Cyrl-RS" b="0" i="0" smtClean="0">
                                    <a:latin typeface="Cambria Math" panose="02040503050406030204" pitchFamily="18" charset="0"/>
                                  </a:rPr>
                                  <m:t>0,32</m:t>
                                </m:r>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1</m:t>
                                    </m:r>
                                  </m:sub>
                                </m:sSub>
                                <m:r>
                                  <a:rPr lang="en-US" b="0" i="0" smtClean="0">
                                    <a:latin typeface="Cambria Math" panose="02040503050406030204" pitchFamily="18" charset="0"/>
                                  </a:rPr>
                                  <m:t>=</m:t>
                                </m:r>
                                <m:r>
                                  <a:rPr lang="sr-Cyrl-RS" b="0" i="0" smtClean="0">
                                    <a:latin typeface="Cambria Math" panose="02040503050406030204" pitchFamily="18" charset="0"/>
                                  </a:rPr>
                                  <m:t>0,15</m:t>
                                </m:r>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67694489"/>
                      </a:ext>
                    </a:extLst>
                  </a:tr>
                  <a:tr h="312834">
                    <a:tc>
                      <a:txBody>
                        <a:bodyPr/>
                        <a:lstStyle/>
                        <a:p>
                          <a:pPr algn="ctr"/>
                          <a:r>
                            <a:rPr lang="sr-Cyrl-R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1</m:t>
                                    </m:r>
                                  </m:sub>
                                </m:sSub>
                                <m:r>
                                  <a:rPr lang="en-US" b="0" i="0" smtClean="0">
                                    <a:latin typeface="Cambria Math" panose="02040503050406030204" pitchFamily="18" charset="0"/>
                                  </a:rPr>
                                  <m:t>=</m:t>
                                </m:r>
                                <m:r>
                                  <a:rPr lang="sr-Cyrl-RS" b="0" i="0" smtClean="0">
                                    <a:latin typeface="Cambria Math" panose="02040503050406030204" pitchFamily="18" charset="0"/>
                                  </a:rPr>
                                  <m:t>0,39</m:t>
                                </m:r>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r>
                                  <a:rPr lang="en-US" b="0" i="0" smtClean="0">
                                    <a:latin typeface="Cambria Math" panose="02040503050406030204" pitchFamily="18" charset="0"/>
                                  </a:rPr>
                                  <m:t>=</m:t>
                                </m:r>
                                <m:r>
                                  <a:rPr lang="sr-Cyrl-RS" b="0" i="0" smtClean="0">
                                    <a:latin typeface="Cambria Math" panose="02040503050406030204" pitchFamily="18" charset="0"/>
                                  </a:rPr>
                                  <m:t>0,2</m:t>
                                </m:r>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31773955"/>
                      </a:ext>
                    </a:extLst>
                  </a:tr>
                  <a:tr h="312834">
                    <a:tc>
                      <a:txBody>
                        <a:bodyPr/>
                        <a:lstStyle/>
                        <a:p>
                          <a:pPr algn="ctr"/>
                          <a:r>
                            <a:rPr lang="sr-Cyrl-R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5</m:t>
                                    </m:r>
                                  </m:sub>
                                </m:sSub>
                                <m:r>
                                  <a:rPr lang="en-US" b="0" i="0" smtClean="0">
                                    <a:latin typeface="Cambria Math" panose="02040503050406030204" pitchFamily="18" charset="0"/>
                                  </a:rPr>
                                  <m:t>=</m:t>
                                </m:r>
                                <m:r>
                                  <a:rPr lang="sr-Cyrl-RS" b="0" i="0" smtClean="0">
                                    <a:latin typeface="Cambria Math" panose="02040503050406030204" pitchFamily="18" charset="0"/>
                                  </a:rPr>
                                  <m:t>0,455</m:t>
                                </m:r>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5</m:t>
                                    </m:r>
                                  </m:sub>
                                </m:sSub>
                                <m:r>
                                  <a:rPr lang="en-US" b="0" i="0" smtClean="0">
                                    <a:latin typeface="Cambria Math" panose="02040503050406030204" pitchFamily="18" charset="0"/>
                                  </a:rPr>
                                  <m:t>=</m:t>
                                </m:r>
                                <m:r>
                                  <a:rPr lang="sr-Cyrl-RS" b="0" i="0" smtClean="0">
                                    <a:latin typeface="Cambria Math" panose="02040503050406030204" pitchFamily="18" charset="0"/>
                                  </a:rPr>
                                  <m:t>0,23</m:t>
                                </m:r>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60674952"/>
                      </a:ext>
                    </a:extLst>
                  </a:tr>
                  <a:tr h="312834">
                    <a:tc>
                      <a:txBody>
                        <a:bodyPr/>
                        <a:lstStyle/>
                        <a:p>
                          <a:pPr algn="ctr"/>
                          <a:r>
                            <a:rPr lang="sr-Cyrl-R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2</m:t>
                                    </m:r>
                                  </m:sub>
                                </m:sSub>
                                <m:r>
                                  <a:rPr lang="en-US" b="0" i="0" smtClean="0">
                                    <a:latin typeface="Cambria Math" panose="02040503050406030204" pitchFamily="18" charset="0"/>
                                  </a:rPr>
                                  <m:t>=</m:t>
                                </m:r>
                                <m:r>
                                  <a:rPr lang="sr-Cyrl-RS" b="0" i="0" smtClean="0">
                                    <a:latin typeface="Cambria Math" panose="02040503050406030204" pitchFamily="18" charset="0"/>
                                  </a:rPr>
                                  <m:t>0,5</m:t>
                                </m:r>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2</m:t>
                                    </m:r>
                                  </m:sub>
                                </m:sSub>
                                <m:r>
                                  <a:rPr lang="en-US" b="0" i="0" smtClean="0">
                                    <a:latin typeface="Cambria Math" panose="02040503050406030204" pitchFamily="18" charset="0"/>
                                  </a:rPr>
                                  <m:t>=</m:t>
                                </m:r>
                                <m:r>
                                  <a:rPr lang="sr-Cyrl-RS" b="0" i="0" smtClean="0">
                                    <a:latin typeface="Cambria Math" panose="02040503050406030204" pitchFamily="18" charset="0"/>
                                  </a:rPr>
                                  <m:t>0,3</m:t>
                                </m:r>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5251417"/>
                      </a:ext>
                    </a:extLst>
                  </a:tr>
                  <a:tr h="312834">
                    <a:tc>
                      <a:txBody>
                        <a:bodyPr/>
                        <a:lstStyle/>
                        <a:p>
                          <a:pPr algn="ctr"/>
                          <a:r>
                            <a:rPr lang="sr-Cyrl-R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3</m:t>
                                    </m:r>
                                  </m:sub>
                                </m:sSub>
                                <m:r>
                                  <a:rPr lang="en-US" b="0" i="0" smtClean="0">
                                    <a:latin typeface="Cambria Math" panose="02040503050406030204" pitchFamily="18" charset="0"/>
                                  </a:rPr>
                                  <m:t>=</m:t>
                                </m:r>
                                <m:r>
                                  <a:rPr lang="sr-Cyrl-RS" b="0" i="0" smtClean="0">
                                    <a:latin typeface="Cambria Math" panose="02040503050406030204" pitchFamily="18" charset="0"/>
                                  </a:rPr>
                                  <m:t>0,51</m:t>
                                </m:r>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3</m:t>
                                    </m:r>
                                  </m:sub>
                                </m:sSub>
                                <m:r>
                                  <a:rPr lang="en-US" b="0" i="0" smtClean="0">
                                    <a:latin typeface="Cambria Math" panose="02040503050406030204" pitchFamily="18" charset="0"/>
                                  </a:rPr>
                                  <m:t>=</m:t>
                                </m:r>
                                <m:r>
                                  <a:rPr lang="sr-Cyrl-RS" b="0" i="0" smtClean="0">
                                    <a:latin typeface="Cambria Math" panose="02040503050406030204" pitchFamily="18" charset="0"/>
                                  </a:rPr>
                                  <m:t>0,35</m:t>
                                </m:r>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93142777"/>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12612926"/>
                  </p:ext>
                </p:extLst>
              </p:nvPr>
            </p:nvGraphicFramePr>
            <p:xfrm>
              <a:off x="6076949" y="-131997"/>
              <a:ext cx="5105403" cy="2249043"/>
            </p:xfrm>
            <a:graphic>
              <a:graphicData uri="http://schemas.openxmlformats.org/drawingml/2006/table">
                <a:tbl>
                  <a:tblPr firstRow="1" bandRow="1">
                    <a:tableStyleId>{5C22544A-7EE6-4342-B048-85BDC9FD1C3A}</a:tableStyleId>
                  </a:tblPr>
                  <a:tblGrid>
                    <a:gridCol w="1701801">
                      <a:extLst>
                        <a:ext uri="{9D8B030D-6E8A-4147-A177-3AD203B41FA5}">
                          <a16:colId xmlns:a16="http://schemas.microsoft.com/office/drawing/2014/main" val="2868632339"/>
                        </a:ext>
                      </a:extLst>
                    </a:gridCol>
                    <a:gridCol w="1701801">
                      <a:extLst>
                        <a:ext uri="{9D8B030D-6E8A-4147-A177-3AD203B41FA5}">
                          <a16:colId xmlns:a16="http://schemas.microsoft.com/office/drawing/2014/main" val="3598704372"/>
                        </a:ext>
                      </a:extLst>
                    </a:gridCol>
                    <a:gridCol w="1701801">
                      <a:extLst>
                        <a:ext uri="{9D8B030D-6E8A-4147-A177-3AD203B41FA5}">
                          <a16:colId xmlns:a16="http://schemas.microsoft.com/office/drawing/2014/main" val="1851648657"/>
                        </a:ext>
                      </a:extLst>
                    </a:gridCol>
                  </a:tblGrid>
                  <a:tr h="420243">
                    <a:tc>
                      <a:txBody>
                        <a:bodyPr/>
                        <a:lstStyle/>
                        <a:p>
                          <a:pPr algn="ctr"/>
                          <a:r>
                            <a:rPr lang="sr-Cyrl-RS" dirty="0" smtClean="0">
                              <a:latin typeface="Times New Roman" panose="02020603050405020304" pitchFamily="18" charset="0"/>
                              <a:cs typeface="Times New Roman" panose="02020603050405020304" pitchFamily="18" charset="0"/>
                            </a:rPr>
                            <a:t>Ранг</a:t>
                          </a:r>
                          <a:r>
                            <a:rPr lang="sr-Cyrl-RS" baseline="0" dirty="0" smtClean="0">
                              <a:latin typeface="Times New Roman" panose="02020603050405020304" pitchFamily="18" charset="0"/>
                              <a:cs typeface="Times New Roman" panose="02020603050405020304" pitchFamily="18" charset="0"/>
                            </a:rPr>
                            <a:t> позиција</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100717" t="-7246" r="-101792" b="-457971"/>
                          </a:stretch>
                        </a:blipFill>
                      </a:tcPr>
                    </a:tc>
                    <a:tc>
                      <a:txBody>
                        <a:bodyPr/>
                        <a:lstStyle/>
                        <a:p>
                          <a:endParaRPr lang="en-US"/>
                        </a:p>
                      </a:txBody>
                      <a:tcPr>
                        <a:blipFill>
                          <a:blip r:embed="rId3"/>
                          <a:stretch>
                            <a:fillRect l="-200000" t="-7246" r="-1429" b="-457971"/>
                          </a:stretch>
                        </a:blipFill>
                      </a:tcPr>
                    </a:tc>
                    <a:extLst>
                      <a:ext uri="{0D108BD9-81ED-4DB2-BD59-A6C34878D82A}">
                        <a16:rowId xmlns:a16="http://schemas.microsoft.com/office/drawing/2014/main" val="1824114150"/>
                      </a:ext>
                    </a:extLst>
                  </a:tr>
                  <a:tr h="365760">
                    <a:tc>
                      <a:txBody>
                        <a:bodyPr/>
                        <a:lstStyle/>
                        <a:p>
                          <a:pPr algn="ctr"/>
                          <a:r>
                            <a:rPr lang="sr-Cyrl-R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100717" t="-123333" r="-101792" b="-426667"/>
                          </a:stretch>
                        </a:blipFill>
                      </a:tcPr>
                    </a:tc>
                    <a:tc>
                      <a:txBody>
                        <a:bodyPr/>
                        <a:lstStyle/>
                        <a:p>
                          <a:endParaRPr lang="en-US"/>
                        </a:p>
                      </a:txBody>
                      <a:tcPr>
                        <a:blipFill>
                          <a:blip r:embed="rId3"/>
                          <a:stretch>
                            <a:fillRect l="-200000" t="-123333" r="-1429" b="-426667"/>
                          </a:stretch>
                        </a:blipFill>
                      </a:tcPr>
                    </a:tc>
                    <a:extLst>
                      <a:ext uri="{0D108BD9-81ED-4DB2-BD59-A6C34878D82A}">
                        <a16:rowId xmlns:a16="http://schemas.microsoft.com/office/drawing/2014/main" val="4067694489"/>
                      </a:ext>
                    </a:extLst>
                  </a:tr>
                  <a:tr h="365760">
                    <a:tc>
                      <a:txBody>
                        <a:bodyPr/>
                        <a:lstStyle/>
                        <a:p>
                          <a:pPr algn="ctr"/>
                          <a:r>
                            <a:rPr lang="sr-Cyrl-R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100717" t="-223333" r="-101792" b="-326667"/>
                          </a:stretch>
                        </a:blipFill>
                      </a:tcPr>
                    </a:tc>
                    <a:tc>
                      <a:txBody>
                        <a:bodyPr/>
                        <a:lstStyle/>
                        <a:p>
                          <a:endParaRPr lang="en-US"/>
                        </a:p>
                      </a:txBody>
                      <a:tcPr>
                        <a:blipFill>
                          <a:blip r:embed="rId3"/>
                          <a:stretch>
                            <a:fillRect l="-200000" t="-223333" r="-1429" b="-326667"/>
                          </a:stretch>
                        </a:blipFill>
                      </a:tcPr>
                    </a:tc>
                    <a:extLst>
                      <a:ext uri="{0D108BD9-81ED-4DB2-BD59-A6C34878D82A}">
                        <a16:rowId xmlns:a16="http://schemas.microsoft.com/office/drawing/2014/main" val="2131773955"/>
                      </a:ext>
                    </a:extLst>
                  </a:tr>
                  <a:tr h="365760">
                    <a:tc>
                      <a:txBody>
                        <a:bodyPr/>
                        <a:lstStyle/>
                        <a:p>
                          <a:pPr algn="ctr"/>
                          <a:r>
                            <a:rPr lang="sr-Cyrl-R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100717" t="-318033" r="-101792" b="-221311"/>
                          </a:stretch>
                        </a:blipFill>
                      </a:tcPr>
                    </a:tc>
                    <a:tc>
                      <a:txBody>
                        <a:bodyPr/>
                        <a:lstStyle/>
                        <a:p>
                          <a:endParaRPr lang="en-US"/>
                        </a:p>
                      </a:txBody>
                      <a:tcPr>
                        <a:blipFill>
                          <a:blip r:embed="rId3"/>
                          <a:stretch>
                            <a:fillRect l="-200000" t="-318033" r="-1429" b="-221311"/>
                          </a:stretch>
                        </a:blipFill>
                      </a:tcPr>
                    </a:tc>
                    <a:extLst>
                      <a:ext uri="{0D108BD9-81ED-4DB2-BD59-A6C34878D82A}">
                        <a16:rowId xmlns:a16="http://schemas.microsoft.com/office/drawing/2014/main" val="3260674952"/>
                      </a:ext>
                    </a:extLst>
                  </a:tr>
                  <a:tr h="365760">
                    <a:tc>
                      <a:txBody>
                        <a:bodyPr/>
                        <a:lstStyle/>
                        <a:p>
                          <a:pPr algn="ctr"/>
                          <a:r>
                            <a:rPr lang="sr-Cyrl-R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100717" t="-425000" r="-101792" b="-125000"/>
                          </a:stretch>
                        </a:blipFill>
                      </a:tcPr>
                    </a:tc>
                    <a:tc>
                      <a:txBody>
                        <a:bodyPr/>
                        <a:lstStyle/>
                        <a:p>
                          <a:endParaRPr lang="en-US"/>
                        </a:p>
                      </a:txBody>
                      <a:tcPr>
                        <a:blipFill>
                          <a:blip r:embed="rId3"/>
                          <a:stretch>
                            <a:fillRect l="-200000" t="-425000" r="-1429" b="-125000"/>
                          </a:stretch>
                        </a:blipFill>
                      </a:tcPr>
                    </a:tc>
                    <a:extLst>
                      <a:ext uri="{0D108BD9-81ED-4DB2-BD59-A6C34878D82A}">
                        <a16:rowId xmlns:a16="http://schemas.microsoft.com/office/drawing/2014/main" val="3325251417"/>
                      </a:ext>
                    </a:extLst>
                  </a:tr>
                  <a:tr h="365760">
                    <a:tc>
                      <a:txBody>
                        <a:bodyPr/>
                        <a:lstStyle/>
                        <a:p>
                          <a:pPr algn="ctr"/>
                          <a:r>
                            <a:rPr lang="sr-Cyrl-R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100717" t="-525000" r="-101792" b="-25000"/>
                          </a:stretch>
                        </a:blipFill>
                      </a:tcPr>
                    </a:tc>
                    <a:tc>
                      <a:txBody>
                        <a:bodyPr/>
                        <a:lstStyle/>
                        <a:p>
                          <a:endParaRPr lang="en-US"/>
                        </a:p>
                      </a:txBody>
                      <a:tcPr>
                        <a:blipFill>
                          <a:blip r:embed="rId3"/>
                          <a:stretch>
                            <a:fillRect l="-200000" t="-525000" r="-1429" b="-25000"/>
                          </a:stretch>
                        </a:blipFill>
                      </a:tcPr>
                    </a:tc>
                    <a:extLst>
                      <a:ext uri="{0D108BD9-81ED-4DB2-BD59-A6C34878D82A}">
                        <a16:rowId xmlns:a16="http://schemas.microsoft.com/office/drawing/2014/main" val="993142777"/>
                      </a:ext>
                    </a:extLst>
                  </a:tr>
                </a:tbl>
              </a:graphicData>
            </a:graphic>
          </p:graphicFrame>
        </mc:Fallback>
      </mc:AlternateContent>
    </p:spTree>
    <p:extLst>
      <p:ext uri="{BB962C8B-B14F-4D97-AF65-F5344CB8AC3E}">
        <p14:creationId xmlns:p14="http://schemas.microsoft.com/office/powerpoint/2010/main" val="58976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Метода компромисног рангирања</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sr-Cyrl-RS" dirty="0" smtClean="0">
                    <a:latin typeface="Times New Roman" panose="02020603050405020304" pitchFamily="18" charset="0"/>
                    <a:cs typeface="Times New Roman" panose="02020603050405020304" pitchFamily="18" charset="0"/>
                  </a:rPr>
                  <a:t>Компромисна ранг листа се добија на основу мере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𝑗</m:t>
                        </m:r>
                      </m:sub>
                    </m:sSub>
                  </m:oMath>
                </a14:m>
                <a:r>
                  <a:rPr lang="sr-Cyrl-RS" dirty="0" smtClean="0">
                    <a:latin typeface="Times New Roman" panose="02020603050405020304" pitchFamily="18" charset="0"/>
                    <a:cs typeface="Times New Roman" panose="02020603050405020304" pitchFamily="18" charset="0"/>
                  </a:rPr>
                  <a:t>. Варирајући тежину стратегије одлучивања (</a:t>
                </a:r>
                <a:r>
                  <a:rPr lang="en-US" dirty="0" smtClean="0">
                    <a:latin typeface="Times New Roman" panose="02020603050405020304" pitchFamily="18" charset="0"/>
                    <a:cs typeface="Times New Roman" panose="02020603050405020304" pitchFamily="18" charset="0"/>
                  </a:rPr>
                  <a:t>V) </a:t>
                </a:r>
                <a:r>
                  <a:rPr lang="sr-Cyrl-RS" dirty="0" smtClean="0">
                    <a:latin typeface="Times New Roman" panose="02020603050405020304" pitchFamily="18" charset="0"/>
                    <a:cs typeface="Times New Roman" panose="02020603050405020304" pitchFamily="18" charset="0"/>
                  </a:rPr>
                  <a:t>у интервалу </a:t>
                </a:r>
                <a:r>
                  <a:rPr lang="en-US" dirty="0" smtClean="0">
                    <a:latin typeface="Times New Roman" panose="02020603050405020304" pitchFamily="18" charset="0"/>
                    <a:cs typeface="Times New Roman" panose="02020603050405020304" pitchFamily="18" charset="0"/>
                  </a:rPr>
                  <a:t>[0,1], </a:t>
                </a:r>
                <a:r>
                  <a:rPr lang="sr-Cyrl-RS" dirty="0" smtClean="0">
                    <a:latin typeface="Times New Roman" panose="02020603050405020304" pitchFamily="18" charset="0"/>
                    <a:cs typeface="Times New Roman" panose="02020603050405020304" pitchFamily="18" charset="0"/>
                  </a:rPr>
                  <a:t>врши се анализа осетљивости, тј., стабилност ранг листе упоређиваних акција.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t="-785" r="-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832041016"/>
                  </p:ext>
                </p:extLst>
              </p:nvPr>
            </p:nvGraphicFramePr>
            <p:xfrm>
              <a:off x="1256938" y="3219026"/>
              <a:ext cx="8128000" cy="3185160"/>
            </p:xfrm>
            <a:graphic>
              <a:graphicData uri="http://schemas.openxmlformats.org/drawingml/2006/table">
                <a:tbl>
                  <a:tblPr firstRow="1" bandRow="1">
                    <a:tableStyleId>{5C22544A-7EE6-4342-B048-85BDC9FD1C3A}</a:tableStyleId>
                  </a:tblPr>
                  <a:tblGrid>
                    <a:gridCol w="1007291">
                      <a:extLst>
                        <a:ext uri="{9D8B030D-6E8A-4147-A177-3AD203B41FA5}">
                          <a16:colId xmlns:a16="http://schemas.microsoft.com/office/drawing/2014/main" val="638283306"/>
                        </a:ext>
                      </a:extLst>
                    </a:gridCol>
                    <a:gridCol w="383177">
                      <a:extLst>
                        <a:ext uri="{9D8B030D-6E8A-4147-A177-3AD203B41FA5}">
                          <a16:colId xmlns:a16="http://schemas.microsoft.com/office/drawing/2014/main" val="554406654"/>
                        </a:ext>
                      </a:extLst>
                    </a:gridCol>
                    <a:gridCol w="714103">
                      <a:extLst>
                        <a:ext uri="{9D8B030D-6E8A-4147-A177-3AD203B41FA5}">
                          <a16:colId xmlns:a16="http://schemas.microsoft.com/office/drawing/2014/main" val="1713278425"/>
                        </a:ext>
                      </a:extLst>
                    </a:gridCol>
                    <a:gridCol w="766354">
                      <a:extLst>
                        <a:ext uri="{9D8B030D-6E8A-4147-A177-3AD203B41FA5}">
                          <a16:colId xmlns:a16="http://schemas.microsoft.com/office/drawing/2014/main" val="590749469"/>
                        </a:ext>
                      </a:extLst>
                    </a:gridCol>
                    <a:gridCol w="823620">
                      <a:extLst>
                        <a:ext uri="{9D8B030D-6E8A-4147-A177-3AD203B41FA5}">
                          <a16:colId xmlns:a16="http://schemas.microsoft.com/office/drawing/2014/main" val="715638843"/>
                        </a:ext>
                      </a:extLst>
                    </a:gridCol>
                    <a:gridCol w="738909">
                      <a:extLst>
                        <a:ext uri="{9D8B030D-6E8A-4147-A177-3AD203B41FA5}">
                          <a16:colId xmlns:a16="http://schemas.microsoft.com/office/drawing/2014/main" val="3619042073"/>
                        </a:ext>
                      </a:extLst>
                    </a:gridCol>
                    <a:gridCol w="738909">
                      <a:extLst>
                        <a:ext uri="{9D8B030D-6E8A-4147-A177-3AD203B41FA5}">
                          <a16:colId xmlns:a16="http://schemas.microsoft.com/office/drawing/2014/main" val="1709126934"/>
                        </a:ext>
                      </a:extLst>
                    </a:gridCol>
                    <a:gridCol w="738909">
                      <a:extLst>
                        <a:ext uri="{9D8B030D-6E8A-4147-A177-3AD203B41FA5}">
                          <a16:colId xmlns:a16="http://schemas.microsoft.com/office/drawing/2014/main" val="2348323431"/>
                        </a:ext>
                      </a:extLst>
                    </a:gridCol>
                    <a:gridCol w="599836">
                      <a:extLst>
                        <a:ext uri="{9D8B030D-6E8A-4147-A177-3AD203B41FA5}">
                          <a16:colId xmlns:a16="http://schemas.microsoft.com/office/drawing/2014/main" val="1175437478"/>
                        </a:ext>
                      </a:extLst>
                    </a:gridCol>
                    <a:gridCol w="687977">
                      <a:extLst>
                        <a:ext uri="{9D8B030D-6E8A-4147-A177-3AD203B41FA5}">
                          <a16:colId xmlns:a16="http://schemas.microsoft.com/office/drawing/2014/main" val="712185587"/>
                        </a:ext>
                      </a:extLst>
                    </a:gridCol>
                    <a:gridCol w="559460">
                      <a:extLst>
                        <a:ext uri="{9D8B030D-6E8A-4147-A177-3AD203B41FA5}">
                          <a16:colId xmlns:a16="http://schemas.microsoft.com/office/drawing/2014/main" val="1755684163"/>
                        </a:ext>
                      </a:extLst>
                    </a:gridCol>
                    <a:gridCol w="369455">
                      <a:extLst>
                        <a:ext uri="{9D8B030D-6E8A-4147-A177-3AD203B41FA5}">
                          <a16:colId xmlns:a16="http://schemas.microsoft.com/office/drawing/2014/main" val="943651550"/>
                        </a:ext>
                      </a:extLst>
                    </a:gridCol>
                  </a:tblGrid>
                  <a:tr h="370840">
                    <a:tc rowSpan="2">
                      <a:txBody>
                        <a:bodyPr/>
                        <a:lstStyle/>
                        <a:p>
                          <a:pPr algn="ctr"/>
                          <a:r>
                            <a:rPr lang="sr-Cyrl-RS" sz="1400" dirty="0" smtClean="0">
                              <a:latin typeface="Times New Roman" panose="02020603050405020304" pitchFamily="18" charset="0"/>
                              <a:cs typeface="Times New Roman" panose="02020603050405020304" pitchFamily="18" charset="0"/>
                            </a:rPr>
                            <a:t>Акције</a:t>
                          </a:r>
                          <a:endParaRPr lang="en-US" sz="1400" dirty="0">
                            <a:latin typeface="Times New Roman" panose="02020603050405020304" pitchFamily="18" charset="0"/>
                            <a:cs typeface="Times New Roman" panose="02020603050405020304" pitchFamily="18" charset="0"/>
                          </a:endParaRPr>
                        </a:p>
                      </a:txBody>
                      <a:tcPr/>
                    </a:tc>
                    <a:tc gridSpan="11">
                      <a:txBody>
                        <a:bodyPr/>
                        <a:lstStyle/>
                        <a:p>
                          <a:pPr algn="ctr"/>
                          <a:r>
                            <a:rPr lang="sr-Cyrl-RS" sz="1400" dirty="0" smtClean="0">
                              <a:latin typeface="Times New Roman" panose="02020603050405020304" pitchFamily="18" charset="0"/>
                              <a:cs typeface="Times New Roman" panose="02020603050405020304" pitchFamily="18" charset="0"/>
                            </a:rPr>
                            <a:t>Тежина стратегије одлучивања (</a:t>
                          </a:r>
                          <a:r>
                            <a:rPr lang="en-US" sz="1400" dirty="0" smtClean="0">
                              <a:latin typeface="Times New Roman" panose="02020603050405020304" pitchFamily="18" charset="0"/>
                              <a:cs typeface="Times New Roman" panose="02020603050405020304" pitchFamily="18" charset="0"/>
                            </a:rPr>
                            <a:t>V)</a:t>
                          </a:r>
                          <a:endParaRPr lang="en-US" sz="1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613827786"/>
                      </a:ext>
                    </a:extLst>
                  </a:tr>
                  <a:tr h="370840">
                    <a:tc vMerge="1">
                      <a:txBody>
                        <a:bodyPr/>
                        <a:lstStyle/>
                        <a:p>
                          <a:endParaRPr lang="en-US" dirty="0"/>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0,2</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0,3</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0,4</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0,6</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0,7</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0,8</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0,9</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0353511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а</m:t>
                                    </m:r>
                                  </m:e>
                                  <m:sub>
                                    <m:r>
                                      <a:rPr lang="en-US" sz="1400" i="1">
                                        <a:latin typeface="Cambria Math" panose="02040503050406030204" pitchFamily="18" charset="0"/>
                                      </a:rPr>
                                      <m:t>1</m:t>
                                    </m:r>
                                  </m:sub>
                                </m:sSub>
                              </m:oMath>
                            </m:oMathPara>
                          </a14:m>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0,037</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0,074</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0,111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0,148</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0,185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0,222</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0,259</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0,296</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0,333</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0,37</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26759639"/>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а</m:t>
                                    </m:r>
                                  </m:e>
                                  <m:sub>
                                    <m:r>
                                      <a:rPr lang="sr-Cyrl-RS" sz="1400" b="0" i="1" smtClean="0">
                                        <a:latin typeface="Cambria Math" panose="02040503050406030204" pitchFamily="18" charset="0"/>
                                      </a:rPr>
                                      <m:t>2</m:t>
                                    </m:r>
                                  </m:sub>
                                </m:sSub>
                              </m:oMath>
                            </m:oMathPara>
                          </a14:m>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0,75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0,77</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0,79</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0,81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0,83</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0,85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0,84</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0,89</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0,91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0,93</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0,95</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55421532"/>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а</m:t>
                                    </m:r>
                                  </m:e>
                                  <m:sub>
                                    <m:r>
                                      <a:rPr lang="sr-Cyrl-RS" sz="1400" b="0" i="1" smtClean="0">
                                        <a:latin typeface="Cambria Math" panose="02040503050406030204" pitchFamily="18" charset="0"/>
                                      </a:rPr>
                                      <m:t>3</m:t>
                                    </m:r>
                                  </m:sub>
                                </m:sSub>
                              </m:oMath>
                            </m:oMathPara>
                          </a14:m>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3938449"/>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а</m:t>
                                    </m:r>
                                  </m:e>
                                  <m:sub>
                                    <m:r>
                                      <a:rPr lang="sr-Cyrl-RS" sz="1400" b="0" i="1" smtClean="0">
                                        <a:latin typeface="Cambria Math" panose="02040503050406030204" pitchFamily="18" charset="0"/>
                                      </a:rPr>
                                      <m:t>4</m:t>
                                    </m:r>
                                  </m:sub>
                                </m:sSub>
                              </m:oMath>
                            </m:oMathPara>
                          </a14:m>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0,25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0,225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0,2</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0,175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0,125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0,075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0,05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0,025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5574918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а</m:t>
                                    </m:r>
                                  </m:e>
                                  <m:sub>
                                    <m:r>
                                      <a:rPr lang="sr-Cyrl-RS" sz="1400" b="0" i="1" smtClean="0">
                                        <a:latin typeface="Cambria Math" panose="02040503050406030204" pitchFamily="18" charset="0"/>
                                      </a:rPr>
                                      <m:t>5</m:t>
                                    </m:r>
                                  </m:sub>
                                </m:sSub>
                              </m:oMath>
                            </m:oMathPara>
                          </a14:m>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0,4</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0,43</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0,46</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0,49</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0,52</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0,55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0,58</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0,61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0,64</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0,67</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0,7</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1163142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832041016"/>
                  </p:ext>
                </p:extLst>
              </p:nvPr>
            </p:nvGraphicFramePr>
            <p:xfrm>
              <a:off x="1256938" y="3219026"/>
              <a:ext cx="8128000" cy="3185160"/>
            </p:xfrm>
            <a:graphic>
              <a:graphicData uri="http://schemas.openxmlformats.org/drawingml/2006/table">
                <a:tbl>
                  <a:tblPr firstRow="1" bandRow="1">
                    <a:tableStyleId>{5C22544A-7EE6-4342-B048-85BDC9FD1C3A}</a:tableStyleId>
                  </a:tblPr>
                  <a:tblGrid>
                    <a:gridCol w="1007291">
                      <a:extLst>
                        <a:ext uri="{9D8B030D-6E8A-4147-A177-3AD203B41FA5}">
                          <a16:colId xmlns:a16="http://schemas.microsoft.com/office/drawing/2014/main" val="638283306"/>
                        </a:ext>
                      </a:extLst>
                    </a:gridCol>
                    <a:gridCol w="383177">
                      <a:extLst>
                        <a:ext uri="{9D8B030D-6E8A-4147-A177-3AD203B41FA5}">
                          <a16:colId xmlns:a16="http://schemas.microsoft.com/office/drawing/2014/main" val="554406654"/>
                        </a:ext>
                      </a:extLst>
                    </a:gridCol>
                    <a:gridCol w="714103">
                      <a:extLst>
                        <a:ext uri="{9D8B030D-6E8A-4147-A177-3AD203B41FA5}">
                          <a16:colId xmlns:a16="http://schemas.microsoft.com/office/drawing/2014/main" val="1713278425"/>
                        </a:ext>
                      </a:extLst>
                    </a:gridCol>
                    <a:gridCol w="766354">
                      <a:extLst>
                        <a:ext uri="{9D8B030D-6E8A-4147-A177-3AD203B41FA5}">
                          <a16:colId xmlns:a16="http://schemas.microsoft.com/office/drawing/2014/main" val="590749469"/>
                        </a:ext>
                      </a:extLst>
                    </a:gridCol>
                    <a:gridCol w="823620">
                      <a:extLst>
                        <a:ext uri="{9D8B030D-6E8A-4147-A177-3AD203B41FA5}">
                          <a16:colId xmlns:a16="http://schemas.microsoft.com/office/drawing/2014/main" val="715638843"/>
                        </a:ext>
                      </a:extLst>
                    </a:gridCol>
                    <a:gridCol w="738909">
                      <a:extLst>
                        <a:ext uri="{9D8B030D-6E8A-4147-A177-3AD203B41FA5}">
                          <a16:colId xmlns:a16="http://schemas.microsoft.com/office/drawing/2014/main" val="3619042073"/>
                        </a:ext>
                      </a:extLst>
                    </a:gridCol>
                    <a:gridCol w="738909">
                      <a:extLst>
                        <a:ext uri="{9D8B030D-6E8A-4147-A177-3AD203B41FA5}">
                          <a16:colId xmlns:a16="http://schemas.microsoft.com/office/drawing/2014/main" val="1709126934"/>
                        </a:ext>
                      </a:extLst>
                    </a:gridCol>
                    <a:gridCol w="738909">
                      <a:extLst>
                        <a:ext uri="{9D8B030D-6E8A-4147-A177-3AD203B41FA5}">
                          <a16:colId xmlns:a16="http://schemas.microsoft.com/office/drawing/2014/main" val="2348323431"/>
                        </a:ext>
                      </a:extLst>
                    </a:gridCol>
                    <a:gridCol w="599836">
                      <a:extLst>
                        <a:ext uri="{9D8B030D-6E8A-4147-A177-3AD203B41FA5}">
                          <a16:colId xmlns:a16="http://schemas.microsoft.com/office/drawing/2014/main" val="1175437478"/>
                        </a:ext>
                      </a:extLst>
                    </a:gridCol>
                    <a:gridCol w="687977">
                      <a:extLst>
                        <a:ext uri="{9D8B030D-6E8A-4147-A177-3AD203B41FA5}">
                          <a16:colId xmlns:a16="http://schemas.microsoft.com/office/drawing/2014/main" val="712185587"/>
                        </a:ext>
                      </a:extLst>
                    </a:gridCol>
                    <a:gridCol w="559460">
                      <a:extLst>
                        <a:ext uri="{9D8B030D-6E8A-4147-A177-3AD203B41FA5}">
                          <a16:colId xmlns:a16="http://schemas.microsoft.com/office/drawing/2014/main" val="1755684163"/>
                        </a:ext>
                      </a:extLst>
                    </a:gridCol>
                    <a:gridCol w="369455">
                      <a:extLst>
                        <a:ext uri="{9D8B030D-6E8A-4147-A177-3AD203B41FA5}">
                          <a16:colId xmlns:a16="http://schemas.microsoft.com/office/drawing/2014/main" val="943651550"/>
                        </a:ext>
                      </a:extLst>
                    </a:gridCol>
                  </a:tblGrid>
                  <a:tr h="370840">
                    <a:tc rowSpan="2">
                      <a:txBody>
                        <a:bodyPr/>
                        <a:lstStyle/>
                        <a:p>
                          <a:pPr algn="ctr"/>
                          <a:r>
                            <a:rPr lang="sr-Cyrl-RS" sz="1400" dirty="0" smtClean="0">
                              <a:latin typeface="Times New Roman" panose="02020603050405020304" pitchFamily="18" charset="0"/>
                              <a:cs typeface="Times New Roman" panose="02020603050405020304" pitchFamily="18" charset="0"/>
                            </a:rPr>
                            <a:t>Акције</a:t>
                          </a:r>
                          <a:endParaRPr lang="en-US" sz="1400" dirty="0">
                            <a:latin typeface="Times New Roman" panose="02020603050405020304" pitchFamily="18" charset="0"/>
                            <a:cs typeface="Times New Roman" panose="02020603050405020304" pitchFamily="18" charset="0"/>
                          </a:endParaRPr>
                        </a:p>
                      </a:txBody>
                      <a:tcPr/>
                    </a:tc>
                    <a:tc gridSpan="11">
                      <a:txBody>
                        <a:bodyPr/>
                        <a:lstStyle/>
                        <a:p>
                          <a:pPr algn="ctr"/>
                          <a:r>
                            <a:rPr lang="sr-Cyrl-RS" sz="1400" dirty="0" smtClean="0">
                              <a:latin typeface="Times New Roman" panose="02020603050405020304" pitchFamily="18" charset="0"/>
                              <a:cs typeface="Times New Roman" panose="02020603050405020304" pitchFamily="18" charset="0"/>
                            </a:rPr>
                            <a:t>Тежина стратегије одлучивања </a:t>
                          </a:r>
                          <a:r>
                            <a:rPr lang="sr-Cyrl-RS"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V)</a:t>
                          </a:r>
                          <a:endParaRPr lang="en-US" sz="1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613827786"/>
                      </a:ext>
                    </a:extLst>
                  </a:tr>
                  <a:tr h="370840">
                    <a:tc vMerge="1">
                      <a:txBody>
                        <a:bodyPr/>
                        <a:lstStyle/>
                        <a:p>
                          <a:endParaRPr lang="en-US" dirty="0"/>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0,2</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0,3</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0,4</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0,6</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0,7</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0,8</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0,9</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03535111"/>
                      </a:ext>
                    </a:extLst>
                  </a:tr>
                  <a:tr h="518160">
                    <a:tc>
                      <a:txBody>
                        <a:bodyPr/>
                        <a:lstStyle/>
                        <a:p>
                          <a:endParaRPr lang="en-US"/>
                        </a:p>
                      </a:txBody>
                      <a:tcPr>
                        <a:blipFill>
                          <a:blip r:embed="rId3"/>
                          <a:stretch>
                            <a:fillRect l="-606" t="-145882" r="-710909" b="-383529"/>
                          </a:stretch>
                        </a:blipFill>
                      </a:tcPr>
                    </a:tc>
                    <a:tc>
                      <a:txBody>
                        <a:bodyPr/>
                        <a:lstStyle/>
                        <a:p>
                          <a:pPr algn="ctr"/>
                          <a:r>
                            <a:rPr lang="sr-Cyrl-RS" sz="1400" dirty="0" smtClean="0">
                              <a:latin typeface="Times New Roman" panose="02020603050405020304" pitchFamily="18" charset="0"/>
                              <a:cs typeface="Times New Roman" panose="02020603050405020304" pitchFamily="18" charset="0"/>
                            </a:rPr>
                            <a:t>0</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0,037</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0,074</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0,111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0,148</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0,185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0,222</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0,259</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0,296</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0,333</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0,37</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26759639"/>
                      </a:ext>
                    </a:extLst>
                  </a:tr>
                  <a:tr h="518160">
                    <a:tc>
                      <a:txBody>
                        <a:bodyPr/>
                        <a:lstStyle/>
                        <a:p>
                          <a:endParaRPr lang="en-US"/>
                        </a:p>
                      </a:txBody>
                      <a:tcPr>
                        <a:blipFill>
                          <a:blip r:embed="rId3"/>
                          <a:stretch>
                            <a:fillRect l="-606" t="-245882" r="-710909" b="-283529"/>
                          </a:stretch>
                        </a:blipFill>
                      </a:tcPr>
                    </a:tc>
                    <a:tc>
                      <a:txBody>
                        <a:bodyPr/>
                        <a:lstStyle/>
                        <a:p>
                          <a:pPr algn="ctr"/>
                          <a:r>
                            <a:rPr lang="sr-Cyrl-RS" sz="1400" dirty="0" smtClean="0">
                              <a:latin typeface="Times New Roman" panose="02020603050405020304" pitchFamily="18" charset="0"/>
                              <a:cs typeface="Times New Roman" panose="02020603050405020304" pitchFamily="18" charset="0"/>
                            </a:rPr>
                            <a:t>0,75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0,77</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0,79</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0,81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0,83</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0,85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0,84</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0,89</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0,91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0,93</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0,95</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55421532"/>
                      </a:ext>
                    </a:extLst>
                  </a:tr>
                  <a:tr h="370840">
                    <a:tc>
                      <a:txBody>
                        <a:bodyPr/>
                        <a:lstStyle/>
                        <a:p>
                          <a:endParaRPr lang="en-US"/>
                        </a:p>
                      </a:txBody>
                      <a:tcPr>
                        <a:blipFill>
                          <a:blip r:embed="rId3"/>
                          <a:stretch>
                            <a:fillRect l="-606" t="-481967" r="-710909" b="-295082"/>
                          </a:stretch>
                        </a:blipFill>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3938449"/>
                      </a:ext>
                    </a:extLst>
                  </a:tr>
                  <a:tr h="518160">
                    <a:tc>
                      <a:txBody>
                        <a:bodyPr/>
                        <a:lstStyle/>
                        <a:p>
                          <a:endParaRPr lang="en-US"/>
                        </a:p>
                      </a:txBody>
                      <a:tcPr>
                        <a:blipFill>
                          <a:blip r:embed="rId3"/>
                          <a:stretch>
                            <a:fillRect l="-606" t="-417647" r="-710909" b="-111765"/>
                          </a:stretch>
                        </a:blipFill>
                      </a:tcPr>
                    </a:tc>
                    <a:tc>
                      <a:txBody>
                        <a:bodyPr/>
                        <a:lstStyle/>
                        <a:p>
                          <a:pPr algn="ctr"/>
                          <a:r>
                            <a:rPr lang="sr-Cyrl-RS" sz="1400" dirty="0" smtClean="0">
                              <a:latin typeface="Times New Roman" panose="02020603050405020304" pitchFamily="18" charset="0"/>
                              <a:cs typeface="Times New Roman" panose="02020603050405020304" pitchFamily="18" charset="0"/>
                            </a:rPr>
                            <a:t>0,25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0,225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0,2</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0,175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0,125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0,075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0,05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0,025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55749183"/>
                      </a:ext>
                    </a:extLst>
                  </a:tr>
                  <a:tr h="518160">
                    <a:tc>
                      <a:txBody>
                        <a:bodyPr/>
                        <a:lstStyle/>
                        <a:p>
                          <a:endParaRPr lang="en-US"/>
                        </a:p>
                      </a:txBody>
                      <a:tcPr>
                        <a:blipFill>
                          <a:blip r:embed="rId3"/>
                          <a:stretch>
                            <a:fillRect l="-606" t="-517647" r="-710909" b="-11765"/>
                          </a:stretch>
                        </a:blipFill>
                      </a:tcPr>
                    </a:tc>
                    <a:tc>
                      <a:txBody>
                        <a:bodyPr/>
                        <a:lstStyle/>
                        <a:p>
                          <a:pPr algn="ctr"/>
                          <a:r>
                            <a:rPr lang="sr-Cyrl-RS" sz="1400" dirty="0" smtClean="0">
                              <a:latin typeface="Times New Roman" panose="02020603050405020304" pitchFamily="18" charset="0"/>
                              <a:cs typeface="Times New Roman" panose="02020603050405020304" pitchFamily="18" charset="0"/>
                            </a:rPr>
                            <a:t>0,4</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0,43</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0,46</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0,49</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0,52</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0,55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0,58</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0,61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0,64</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0,67</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sr-Cyrl-RS" sz="1400" dirty="0" smtClean="0">
                              <a:latin typeface="Times New Roman" panose="02020603050405020304" pitchFamily="18" charset="0"/>
                              <a:cs typeface="Times New Roman" panose="02020603050405020304" pitchFamily="18" charset="0"/>
                            </a:rPr>
                            <a:t>0,7</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11631423"/>
                      </a:ext>
                    </a:extLst>
                  </a:tr>
                </a:tbl>
              </a:graphicData>
            </a:graphic>
          </p:graphicFrame>
        </mc:Fallback>
      </mc:AlternateContent>
    </p:spTree>
    <p:extLst>
      <p:ext uri="{BB962C8B-B14F-4D97-AF65-F5344CB8AC3E}">
        <p14:creationId xmlns:p14="http://schemas.microsoft.com/office/powerpoint/2010/main" val="2152735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Метода компромисног рангирања</a:t>
            </a:r>
            <a:endParaRPr lang="en-US" sz="24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sr-Cyrl-RS" dirty="0" smtClean="0">
                    <a:latin typeface="Times New Roman" panose="02020603050405020304" pitchFamily="18" charset="0"/>
                    <a:cs typeface="Times New Roman" panose="02020603050405020304" pitchFamily="18" charset="0"/>
                  </a:rPr>
                  <a:t>Ранг акција у зависности од тежине стратегије већине критеријума </a:t>
                </a:r>
                <a:r>
                  <a:rPr lang="sr-Cyrl-RS" dirty="0">
                    <a:latin typeface="Times New Roman" panose="02020603050405020304" pitchFamily="18" charset="0"/>
                    <a:cs typeface="Times New Roman" panose="02020603050405020304" pitchFamily="18" charset="0"/>
                  </a:rPr>
                  <a:t>(</a:t>
                </a:r>
                <a:r>
                  <a:rPr lang="en-US">
                    <a:latin typeface="Times New Roman" panose="02020603050405020304" pitchFamily="18" charset="0"/>
                    <a:cs typeface="Times New Roman" panose="02020603050405020304" pitchFamily="18" charset="0"/>
                  </a:rPr>
                  <a:t>V</a:t>
                </a:r>
                <a:r>
                  <a:rPr lang="en-US" smtClean="0">
                    <a:latin typeface="Times New Roman" panose="02020603050405020304" pitchFamily="18" charset="0"/>
                    <a:cs typeface="Times New Roman" panose="02020603050405020304" pitchFamily="18" charset="0"/>
                  </a:rPr>
                  <a:t>)</a:t>
                </a:r>
                <a:r>
                  <a:rPr lang="sr-Latn-RS" dirty="0">
                    <a:latin typeface="Times New Roman" panose="02020603050405020304" pitchFamily="18" charset="0"/>
                    <a:cs typeface="Times New Roman" panose="02020603050405020304" pitchFamily="18" charset="0"/>
                  </a:rPr>
                  <a:t>.</a:t>
                </a:r>
                <a:endParaRPr lang="sr-Cyrl-RS" dirty="0" smtClean="0">
                  <a:latin typeface="Times New Roman" panose="02020603050405020304" pitchFamily="18" charset="0"/>
                  <a:cs typeface="Times New Roman" panose="02020603050405020304" pitchFamily="18" charset="0"/>
                </a:endParaRPr>
              </a:p>
              <a:p>
                <a:r>
                  <a:rPr lang="sr-Cyrl-RS" dirty="0" smtClean="0">
                    <a:latin typeface="Times New Roman" panose="02020603050405020304" pitchFamily="18" charset="0"/>
                    <a:cs typeface="Times New Roman" panose="02020603050405020304" pitchFamily="18" charset="0"/>
                  </a:rPr>
                  <a:t> </a:t>
                </a:r>
                <a:r>
                  <a:rPr lang="sr-Cyrl-RS" dirty="0">
                    <a:latin typeface="Times New Roman" panose="02020603050405020304" pitchFamily="18" charset="0"/>
                    <a:cs typeface="Times New Roman" panose="02020603050405020304" pitchFamily="18" charset="0"/>
                  </a:rPr>
                  <a:t>Ранг алтернатива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5</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m:t>
                        </m:r>
                      </m:sub>
                    </m:sSub>
                  </m:oMath>
                </a14:m>
                <a:r>
                  <a:rPr lang="en-US" dirty="0"/>
                  <a:t> </a:t>
                </a:r>
                <a:r>
                  <a:rPr lang="sr-Cyrl-RS" dirty="0">
                    <a:latin typeface="Times New Roman" panose="02020603050405020304" pitchFamily="18" charset="0"/>
                    <a:cs typeface="Times New Roman" panose="02020603050405020304" pitchFamily="18" charset="0"/>
                  </a:rPr>
                  <a:t>се не мења, док се ранг за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а</m:t>
                        </m:r>
                      </m:e>
                      <m:sub>
                        <m:r>
                          <a:rPr lang="en-US" i="1">
                            <a:latin typeface="Cambria Math" panose="02040503050406030204" pitchFamily="18" charset="0"/>
                          </a:rPr>
                          <m:t>4</m:t>
                        </m:r>
                      </m:sub>
                    </m:sSub>
                  </m:oMath>
                </a14:m>
                <a:r>
                  <a:rPr lang="sr-Cyrl-RS" dirty="0"/>
                  <a:t> </a:t>
                </a:r>
                <a:r>
                  <a:rPr lang="sr-Cyrl-RS" dirty="0">
                    <a:latin typeface="Times New Roman" panose="02020603050405020304" pitchFamily="18" charset="0"/>
                    <a:cs typeface="Times New Roman" panose="02020603050405020304" pitchFamily="18" charset="0"/>
                  </a:rPr>
                  <a:t>и</a:t>
                </a:r>
                <a:r>
                  <a:rPr lang="sr-Cyrl-R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а</m:t>
                        </m:r>
                      </m:e>
                      <m:sub>
                        <m:r>
                          <a:rPr lang="sr-Cyrl-RS" i="1">
                            <a:latin typeface="Cambria Math" panose="02040503050406030204" pitchFamily="18" charset="0"/>
                          </a:rPr>
                          <m:t>1</m:t>
                        </m:r>
                      </m:sub>
                    </m:sSub>
                  </m:oMath>
                </a14:m>
                <a:r>
                  <a:rPr lang="sr-Cyrl-RS" dirty="0"/>
                  <a:t> </a:t>
                </a:r>
                <a:r>
                  <a:rPr lang="sr-Cyrl-RS" dirty="0">
                    <a:latin typeface="Times New Roman" panose="02020603050405020304" pitchFamily="18" charset="0"/>
                    <a:cs typeface="Times New Roman" panose="02020603050405020304" pitchFamily="18" charset="0"/>
                  </a:rPr>
                  <a:t>мења и то за </a:t>
                </a:r>
                <a14:m>
                  <m:oMath xmlns:m="http://schemas.openxmlformats.org/officeDocument/2006/math">
                    <m:r>
                      <a:rPr lang="en-US" i="1">
                        <a:latin typeface="Cambria Math" panose="02040503050406030204" pitchFamily="18" charset="0"/>
                      </a:rPr>
                      <m:t>0&lt;</m:t>
                    </m:r>
                    <m:r>
                      <a:rPr lang="en-US" i="1">
                        <a:latin typeface="Cambria Math" panose="02040503050406030204" pitchFamily="18" charset="0"/>
                      </a:rPr>
                      <m:t>𝑉</m:t>
                    </m:r>
                    <m:r>
                      <a:rPr lang="en-US" i="1">
                        <a:latin typeface="Cambria Math" panose="02040503050406030204" pitchFamily="18" charset="0"/>
                      </a:rPr>
                      <m:t>&lt;0.5</m:t>
                    </m:r>
                  </m:oMath>
                </a14:m>
                <a:r>
                  <a:rPr lang="en-US" dirty="0">
                    <a:latin typeface="Times New Roman" panose="02020603050405020304" pitchFamily="18" charset="0"/>
                    <a:cs typeface="Times New Roman" panose="02020603050405020304" pitchFamily="18" charset="0"/>
                  </a:rPr>
                  <a: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oMath>
                </a14:m>
                <a:r>
                  <a:rPr lang="en-US" dirty="0"/>
                  <a:t> </a:t>
                </a:r>
                <a:r>
                  <a:rPr lang="en-US" dirty="0">
                    <a:latin typeface="Times New Roman" panose="02020603050405020304" pitchFamily="18" charset="0"/>
                    <a:cs typeface="Times New Roman" panose="02020603050405020304" pitchFamily="18" charset="0"/>
                  </a:rPr>
                  <a:t>i </a:t>
                </a:r>
                <a:r>
                  <a:rPr lang="en-US" dirty="0" err="1">
                    <a:latin typeface="Times New Roman" panose="02020603050405020304" pitchFamily="18" charset="0"/>
                    <a:cs typeface="Times New Roman" panose="02020603050405020304" pitchFamily="18" charset="0"/>
                  </a:rPr>
                  <a:t>za</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𝑉</m:t>
                    </m:r>
                    <m:r>
                      <a:rPr lang="en-US" i="1">
                        <a:latin typeface="Cambria Math" panose="02040503050406030204" pitchFamily="18" charset="0"/>
                        <a:ea typeface="Cambria Math" panose="02040503050406030204" pitchFamily="18" charset="0"/>
                      </a:rPr>
                      <m:t>&gt;</m:t>
                    </m:r>
                    <m:r>
                      <a:rPr lang="en-US" i="1">
                        <a:latin typeface="Cambria Math" panose="02040503050406030204" pitchFamily="18" charset="0"/>
                      </a:rPr>
                      <m:t>0.5</m:t>
                    </m:r>
                  </m:oMath>
                </a14:m>
                <a:r>
                  <a:rPr lang="en-US" dirty="0">
                    <a:latin typeface="Times New Roman" panose="02020603050405020304" pitchFamily="18" charset="0"/>
                    <a:cs typeface="Times New Roman" panose="02020603050405020304" pitchFamily="18" charset="0"/>
                  </a:rPr>
                  <a: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oMath>
                </a14:m>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2" t="-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670167197"/>
                  </p:ext>
                </p:extLst>
              </p:nvPr>
            </p:nvGraphicFramePr>
            <p:xfrm>
              <a:off x="986971" y="3443840"/>
              <a:ext cx="8127996" cy="1854200"/>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1911240713"/>
                        </a:ext>
                      </a:extLst>
                    </a:gridCol>
                    <a:gridCol w="677333">
                      <a:extLst>
                        <a:ext uri="{9D8B030D-6E8A-4147-A177-3AD203B41FA5}">
                          <a16:colId xmlns:a16="http://schemas.microsoft.com/office/drawing/2014/main" val="1070673804"/>
                        </a:ext>
                      </a:extLst>
                    </a:gridCol>
                    <a:gridCol w="677333">
                      <a:extLst>
                        <a:ext uri="{9D8B030D-6E8A-4147-A177-3AD203B41FA5}">
                          <a16:colId xmlns:a16="http://schemas.microsoft.com/office/drawing/2014/main" val="3373337234"/>
                        </a:ext>
                      </a:extLst>
                    </a:gridCol>
                    <a:gridCol w="677333">
                      <a:extLst>
                        <a:ext uri="{9D8B030D-6E8A-4147-A177-3AD203B41FA5}">
                          <a16:colId xmlns:a16="http://schemas.microsoft.com/office/drawing/2014/main" val="1186635881"/>
                        </a:ext>
                      </a:extLst>
                    </a:gridCol>
                    <a:gridCol w="677333">
                      <a:extLst>
                        <a:ext uri="{9D8B030D-6E8A-4147-A177-3AD203B41FA5}">
                          <a16:colId xmlns:a16="http://schemas.microsoft.com/office/drawing/2014/main" val="2970191899"/>
                        </a:ext>
                      </a:extLst>
                    </a:gridCol>
                    <a:gridCol w="677333">
                      <a:extLst>
                        <a:ext uri="{9D8B030D-6E8A-4147-A177-3AD203B41FA5}">
                          <a16:colId xmlns:a16="http://schemas.microsoft.com/office/drawing/2014/main" val="1140334723"/>
                        </a:ext>
                      </a:extLst>
                    </a:gridCol>
                    <a:gridCol w="677333">
                      <a:extLst>
                        <a:ext uri="{9D8B030D-6E8A-4147-A177-3AD203B41FA5}">
                          <a16:colId xmlns:a16="http://schemas.microsoft.com/office/drawing/2014/main" val="4083394203"/>
                        </a:ext>
                      </a:extLst>
                    </a:gridCol>
                    <a:gridCol w="677333">
                      <a:extLst>
                        <a:ext uri="{9D8B030D-6E8A-4147-A177-3AD203B41FA5}">
                          <a16:colId xmlns:a16="http://schemas.microsoft.com/office/drawing/2014/main" val="2243995929"/>
                        </a:ext>
                      </a:extLst>
                    </a:gridCol>
                    <a:gridCol w="677333">
                      <a:extLst>
                        <a:ext uri="{9D8B030D-6E8A-4147-A177-3AD203B41FA5}">
                          <a16:colId xmlns:a16="http://schemas.microsoft.com/office/drawing/2014/main" val="3337280049"/>
                        </a:ext>
                      </a:extLst>
                    </a:gridCol>
                    <a:gridCol w="677333">
                      <a:extLst>
                        <a:ext uri="{9D8B030D-6E8A-4147-A177-3AD203B41FA5}">
                          <a16:colId xmlns:a16="http://schemas.microsoft.com/office/drawing/2014/main" val="519939432"/>
                        </a:ext>
                      </a:extLst>
                    </a:gridCol>
                    <a:gridCol w="677333">
                      <a:extLst>
                        <a:ext uri="{9D8B030D-6E8A-4147-A177-3AD203B41FA5}">
                          <a16:colId xmlns:a16="http://schemas.microsoft.com/office/drawing/2014/main" val="3798172308"/>
                        </a:ext>
                      </a:extLst>
                    </a:gridCol>
                    <a:gridCol w="677333">
                      <a:extLst>
                        <a:ext uri="{9D8B030D-6E8A-4147-A177-3AD203B41FA5}">
                          <a16:colId xmlns:a16="http://schemas.microsoft.com/office/drawing/2014/main" val="3873631608"/>
                        </a:ext>
                      </a:extLst>
                    </a:gridCol>
                  </a:tblGrid>
                  <a:tr h="370840">
                    <a:tc>
                      <a:txBody>
                        <a:bodyPr/>
                        <a:lstStyle/>
                        <a:p>
                          <a:pPr algn="ctr"/>
                          <a:r>
                            <a:rPr lang="sr-Cyrl-R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67306769"/>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44570696"/>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5</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5</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5</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5</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5</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5</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5</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5</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5</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5</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5</m:t>
                                    </m:r>
                                  </m:sub>
                                </m:sSub>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1508177"/>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3251666"/>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8504349"/>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670167197"/>
                  </p:ext>
                </p:extLst>
              </p:nvPr>
            </p:nvGraphicFramePr>
            <p:xfrm>
              <a:off x="986971" y="3443840"/>
              <a:ext cx="8127996" cy="1854200"/>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1911240713"/>
                        </a:ext>
                      </a:extLst>
                    </a:gridCol>
                    <a:gridCol w="677333">
                      <a:extLst>
                        <a:ext uri="{9D8B030D-6E8A-4147-A177-3AD203B41FA5}">
                          <a16:colId xmlns:a16="http://schemas.microsoft.com/office/drawing/2014/main" val="1070673804"/>
                        </a:ext>
                      </a:extLst>
                    </a:gridCol>
                    <a:gridCol w="677333">
                      <a:extLst>
                        <a:ext uri="{9D8B030D-6E8A-4147-A177-3AD203B41FA5}">
                          <a16:colId xmlns:a16="http://schemas.microsoft.com/office/drawing/2014/main" val="3373337234"/>
                        </a:ext>
                      </a:extLst>
                    </a:gridCol>
                    <a:gridCol w="677333">
                      <a:extLst>
                        <a:ext uri="{9D8B030D-6E8A-4147-A177-3AD203B41FA5}">
                          <a16:colId xmlns:a16="http://schemas.microsoft.com/office/drawing/2014/main" val="1186635881"/>
                        </a:ext>
                      </a:extLst>
                    </a:gridCol>
                    <a:gridCol w="677333">
                      <a:extLst>
                        <a:ext uri="{9D8B030D-6E8A-4147-A177-3AD203B41FA5}">
                          <a16:colId xmlns:a16="http://schemas.microsoft.com/office/drawing/2014/main" val="2970191899"/>
                        </a:ext>
                      </a:extLst>
                    </a:gridCol>
                    <a:gridCol w="677333">
                      <a:extLst>
                        <a:ext uri="{9D8B030D-6E8A-4147-A177-3AD203B41FA5}">
                          <a16:colId xmlns:a16="http://schemas.microsoft.com/office/drawing/2014/main" val="1140334723"/>
                        </a:ext>
                      </a:extLst>
                    </a:gridCol>
                    <a:gridCol w="677333">
                      <a:extLst>
                        <a:ext uri="{9D8B030D-6E8A-4147-A177-3AD203B41FA5}">
                          <a16:colId xmlns:a16="http://schemas.microsoft.com/office/drawing/2014/main" val="4083394203"/>
                        </a:ext>
                      </a:extLst>
                    </a:gridCol>
                    <a:gridCol w="677333">
                      <a:extLst>
                        <a:ext uri="{9D8B030D-6E8A-4147-A177-3AD203B41FA5}">
                          <a16:colId xmlns:a16="http://schemas.microsoft.com/office/drawing/2014/main" val="2243995929"/>
                        </a:ext>
                      </a:extLst>
                    </a:gridCol>
                    <a:gridCol w="677333">
                      <a:extLst>
                        <a:ext uri="{9D8B030D-6E8A-4147-A177-3AD203B41FA5}">
                          <a16:colId xmlns:a16="http://schemas.microsoft.com/office/drawing/2014/main" val="3337280049"/>
                        </a:ext>
                      </a:extLst>
                    </a:gridCol>
                    <a:gridCol w="677333">
                      <a:extLst>
                        <a:ext uri="{9D8B030D-6E8A-4147-A177-3AD203B41FA5}">
                          <a16:colId xmlns:a16="http://schemas.microsoft.com/office/drawing/2014/main" val="519939432"/>
                        </a:ext>
                      </a:extLst>
                    </a:gridCol>
                    <a:gridCol w="677333">
                      <a:extLst>
                        <a:ext uri="{9D8B030D-6E8A-4147-A177-3AD203B41FA5}">
                          <a16:colId xmlns:a16="http://schemas.microsoft.com/office/drawing/2014/main" val="3798172308"/>
                        </a:ext>
                      </a:extLst>
                    </a:gridCol>
                    <a:gridCol w="677333">
                      <a:extLst>
                        <a:ext uri="{9D8B030D-6E8A-4147-A177-3AD203B41FA5}">
                          <a16:colId xmlns:a16="http://schemas.microsoft.com/office/drawing/2014/main" val="3873631608"/>
                        </a:ext>
                      </a:extLst>
                    </a:gridCol>
                  </a:tblGrid>
                  <a:tr h="370840">
                    <a:tc>
                      <a:txBody>
                        <a:bodyPr/>
                        <a:lstStyle/>
                        <a:p>
                          <a:pPr algn="ctr"/>
                          <a:r>
                            <a:rPr lang="sr-Cyrl-R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100000" t="-8197" r="-996429" b="-424590"/>
                          </a:stretch>
                        </a:blipFill>
                      </a:tcPr>
                    </a:tc>
                    <a:tc>
                      <a:txBody>
                        <a:bodyPr/>
                        <a:lstStyle/>
                        <a:p>
                          <a:endParaRPr lang="en-US"/>
                        </a:p>
                      </a:txBody>
                      <a:tcPr>
                        <a:blipFill>
                          <a:blip r:embed="rId3"/>
                          <a:stretch>
                            <a:fillRect l="-201802" t="-8197" r="-905405" b="-424590"/>
                          </a:stretch>
                        </a:blipFill>
                      </a:tcPr>
                    </a:tc>
                    <a:tc>
                      <a:txBody>
                        <a:bodyPr/>
                        <a:lstStyle/>
                        <a:p>
                          <a:endParaRPr lang="en-US"/>
                        </a:p>
                      </a:txBody>
                      <a:tcPr>
                        <a:blipFill>
                          <a:blip r:embed="rId3"/>
                          <a:stretch>
                            <a:fillRect l="-301802" t="-8197" r="-805405" b="-424590"/>
                          </a:stretch>
                        </a:blipFill>
                      </a:tcPr>
                    </a:tc>
                    <a:tc>
                      <a:txBody>
                        <a:bodyPr/>
                        <a:lstStyle/>
                        <a:p>
                          <a:endParaRPr lang="en-US"/>
                        </a:p>
                      </a:txBody>
                      <a:tcPr>
                        <a:blipFill>
                          <a:blip r:embed="rId3"/>
                          <a:stretch>
                            <a:fillRect l="-401802" t="-8197" r="-705405" b="-424590"/>
                          </a:stretch>
                        </a:blipFill>
                      </a:tcPr>
                    </a:tc>
                    <a:tc>
                      <a:txBody>
                        <a:bodyPr/>
                        <a:lstStyle/>
                        <a:p>
                          <a:endParaRPr lang="en-US"/>
                        </a:p>
                      </a:txBody>
                      <a:tcPr>
                        <a:blipFill>
                          <a:blip r:embed="rId3"/>
                          <a:stretch>
                            <a:fillRect l="-497321" t="-8197" r="-599107" b="-424590"/>
                          </a:stretch>
                        </a:blipFill>
                      </a:tcPr>
                    </a:tc>
                    <a:tc>
                      <a:txBody>
                        <a:bodyPr/>
                        <a:lstStyle/>
                        <a:p>
                          <a:endParaRPr lang="en-US"/>
                        </a:p>
                      </a:txBody>
                      <a:tcPr>
                        <a:blipFill>
                          <a:blip r:embed="rId3"/>
                          <a:stretch>
                            <a:fillRect l="-602703" t="-8197" r="-504505" b="-424590"/>
                          </a:stretch>
                        </a:blipFill>
                      </a:tcPr>
                    </a:tc>
                    <a:tc>
                      <a:txBody>
                        <a:bodyPr/>
                        <a:lstStyle/>
                        <a:p>
                          <a:endParaRPr lang="en-US"/>
                        </a:p>
                      </a:txBody>
                      <a:tcPr>
                        <a:blipFill>
                          <a:blip r:embed="rId3"/>
                          <a:stretch>
                            <a:fillRect l="-702703" t="-8197" r="-404505" b="-424590"/>
                          </a:stretch>
                        </a:blipFill>
                      </a:tcPr>
                    </a:tc>
                    <a:tc>
                      <a:txBody>
                        <a:bodyPr/>
                        <a:lstStyle/>
                        <a:p>
                          <a:endParaRPr lang="en-US"/>
                        </a:p>
                      </a:txBody>
                      <a:tcPr>
                        <a:blipFill>
                          <a:blip r:embed="rId3"/>
                          <a:stretch>
                            <a:fillRect l="-802703" t="-8197" r="-304505" b="-424590"/>
                          </a:stretch>
                        </a:blipFill>
                      </a:tcPr>
                    </a:tc>
                    <a:tc>
                      <a:txBody>
                        <a:bodyPr/>
                        <a:lstStyle/>
                        <a:p>
                          <a:endParaRPr lang="en-US"/>
                        </a:p>
                      </a:txBody>
                      <a:tcPr>
                        <a:blipFill>
                          <a:blip r:embed="rId3"/>
                          <a:stretch>
                            <a:fillRect l="-894643" t="-8197" r="-201786" b="-424590"/>
                          </a:stretch>
                        </a:blipFill>
                      </a:tcPr>
                    </a:tc>
                    <a:tc>
                      <a:txBody>
                        <a:bodyPr/>
                        <a:lstStyle/>
                        <a:p>
                          <a:endParaRPr lang="en-US"/>
                        </a:p>
                      </a:txBody>
                      <a:tcPr>
                        <a:blipFill>
                          <a:blip r:embed="rId3"/>
                          <a:stretch>
                            <a:fillRect l="-1003604" t="-8197" r="-103604" b="-424590"/>
                          </a:stretch>
                        </a:blipFill>
                      </a:tcPr>
                    </a:tc>
                    <a:tc>
                      <a:txBody>
                        <a:bodyPr/>
                        <a:lstStyle/>
                        <a:p>
                          <a:endParaRPr lang="en-US"/>
                        </a:p>
                      </a:txBody>
                      <a:tcPr>
                        <a:blipFill>
                          <a:blip r:embed="rId3"/>
                          <a:stretch>
                            <a:fillRect l="-1103604" t="-8197" r="-3604" b="-424590"/>
                          </a:stretch>
                        </a:blipFill>
                      </a:tcPr>
                    </a:tc>
                    <a:extLst>
                      <a:ext uri="{0D108BD9-81ED-4DB2-BD59-A6C34878D82A}">
                        <a16:rowId xmlns:a16="http://schemas.microsoft.com/office/drawing/2014/main" val="3867306769"/>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100000" t="-108197" r="-996429" b="-324590"/>
                          </a:stretch>
                        </a:blipFill>
                      </a:tcPr>
                    </a:tc>
                    <a:tc>
                      <a:txBody>
                        <a:bodyPr/>
                        <a:lstStyle/>
                        <a:p>
                          <a:endParaRPr lang="en-US"/>
                        </a:p>
                      </a:txBody>
                      <a:tcPr>
                        <a:blipFill>
                          <a:blip r:embed="rId3"/>
                          <a:stretch>
                            <a:fillRect l="-201802" t="-108197" r="-905405" b="-324590"/>
                          </a:stretch>
                        </a:blipFill>
                      </a:tcPr>
                    </a:tc>
                    <a:tc>
                      <a:txBody>
                        <a:bodyPr/>
                        <a:lstStyle/>
                        <a:p>
                          <a:endParaRPr lang="en-US"/>
                        </a:p>
                      </a:txBody>
                      <a:tcPr>
                        <a:blipFill>
                          <a:blip r:embed="rId3"/>
                          <a:stretch>
                            <a:fillRect l="-301802" t="-108197" r="-805405" b="-324590"/>
                          </a:stretch>
                        </a:blipFill>
                      </a:tcPr>
                    </a:tc>
                    <a:tc>
                      <a:txBody>
                        <a:bodyPr/>
                        <a:lstStyle/>
                        <a:p>
                          <a:endParaRPr lang="en-US"/>
                        </a:p>
                      </a:txBody>
                      <a:tcPr>
                        <a:blipFill>
                          <a:blip r:embed="rId3"/>
                          <a:stretch>
                            <a:fillRect l="-401802" t="-108197" r="-705405" b="-324590"/>
                          </a:stretch>
                        </a:blipFill>
                      </a:tcPr>
                    </a:tc>
                    <a:tc>
                      <a:txBody>
                        <a:bodyPr/>
                        <a:lstStyle/>
                        <a:p>
                          <a:endParaRPr lang="en-US"/>
                        </a:p>
                      </a:txBody>
                      <a:tcPr>
                        <a:blipFill>
                          <a:blip r:embed="rId3"/>
                          <a:stretch>
                            <a:fillRect l="-497321" t="-108197" r="-599107" b="-324590"/>
                          </a:stretch>
                        </a:blipFill>
                      </a:tcPr>
                    </a:tc>
                    <a:tc>
                      <a:txBody>
                        <a:bodyPr/>
                        <a:lstStyle/>
                        <a:p>
                          <a:endParaRPr lang="en-US"/>
                        </a:p>
                      </a:txBody>
                      <a:tcPr>
                        <a:blipFill>
                          <a:blip r:embed="rId3"/>
                          <a:stretch>
                            <a:fillRect l="-602703" t="-108197" r="-504505" b="-324590"/>
                          </a:stretch>
                        </a:blipFill>
                      </a:tcPr>
                    </a:tc>
                    <a:tc>
                      <a:txBody>
                        <a:bodyPr/>
                        <a:lstStyle/>
                        <a:p>
                          <a:endParaRPr lang="en-US"/>
                        </a:p>
                      </a:txBody>
                      <a:tcPr>
                        <a:blipFill>
                          <a:blip r:embed="rId3"/>
                          <a:stretch>
                            <a:fillRect l="-702703" t="-108197" r="-404505" b="-324590"/>
                          </a:stretch>
                        </a:blipFill>
                      </a:tcPr>
                    </a:tc>
                    <a:tc>
                      <a:txBody>
                        <a:bodyPr/>
                        <a:lstStyle/>
                        <a:p>
                          <a:endParaRPr lang="en-US"/>
                        </a:p>
                      </a:txBody>
                      <a:tcPr>
                        <a:blipFill>
                          <a:blip r:embed="rId3"/>
                          <a:stretch>
                            <a:fillRect l="-802703" t="-108197" r="-304505" b="-324590"/>
                          </a:stretch>
                        </a:blipFill>
                      </a:tcPr>
                    </a:tc>
                    <a:tc>
                      <a:txBody>
                        <a:bodyPr/>
                        <a:lstStyle/>
                        <a:p>
                          <a:endParaRPr lang="en-US"/>
                        </a:p>
                      </a:txBody>
                      <a:tcPr>
                        <a:blipFill>
                          <a:blip r:embed="rId3"/>
                          <a:stretch>
                            <a:fillRect l="-894643" t="-108197" r="-201786" b="-324590"/>
                          </a:stretch>
                        </a:blipFill>
                      </a:tcPr>
                    </a:tc>
                    <a:tc>
                      <a:txBody>
                        <a:bodyPr/>
                        <a:lstStyle/>
                        <a:p>
                          <a:endParaRPr lang="en-US"/>
                        </a:p>
                      </a:txBody>
                      <a:tcPr>
                        <a:blipFill>
                          <a:blip r:embed="rId3"/>
                          <a:stretch>
                            <a:fillRect l="-1003604" t="-108197" r="-103604" b="-324590"/>
                          </a:stretch>
                        </a:blipFill>
                      </a:tcPr>
                    </a:tc>
                    <a:tc>
                      <a:txBody>
                        <a:bodyPr/>
                        <a:lstStyle/>
                        <a:p>
                          <a:endParaRPr lang="en-US"/>
                        </a:p>
                      </a:txBody>
                      <a:tcPr>
                        <a:blipFill>
                          <a:blip r:embed="rId3"/>
                          <a:stretch>
                            <a:fillRect l="-1103604" t="-108197" r="-3604" b="-324590"/>
                          </a:stretch>
                        </a:blipFill>
                      </a:tcPr>
                    </a:tc>
                    <a:extLst>
                      <a:ext uri="{0D108BD9-81ED-4DB2-BD59-A6C34878D82A}">
                        <a16:rowId xmlns:a16="http://schemas.microsoft.com/office/drawing/2014/main" val="3144570696"/>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100000" t="-204839" r="-996429" b="-219355"/>
                          </a:stretch>
                        </a:blipFill>
                      </a:tcPr>
                    </a:tc>
                    <a:tc>
                      <a:txBody>
                        <a:bodyPr/>
                        <a:lstStyle/>
                        <a:p>
                          <a:endParaRPr lang="en-US"/>
                        </a:p>
                      </a:txBody>
                      <a:tcPr>
                        <a:blipFill>
                          <a:blip r:embed="rId3"/>
                          <a:stretch>
                            <a:fillRect l="-201802" t="-204839" r="-905405" b="-219355"/>
                          </a:stretch>
                        </a:blipFill>
                      </a:tcPr>
                    </a:tc>
                    <a:tc>
                      <a:txBody>
                        <a:bodyPr/>
                        <a:lstStyle/>
                        <a:p>
                          <a:endParaRPr lang="en-US"/>
                        </a:p>
                      </a:txBody>
                      <a:tcPr>
                        <a:blipFill>
                          <a:blip r:embed="rId3"/>
                          <a:stretch>
                            <a:fillRect l="-301802" t="-204839" r="-805405" b="-219355"/>
                          </a:stretch>
                        </a:blipFill>
                      </a:tcPr>
                    </a:tc>
                    <a:tc>
                      <a:txBody>
                        <a:bodyPr/>
                        <a:lstStyle/>
                        <a:p>
                          <a:endParaRPr lang="en-US"/>
                        </a:p>
                      </a:txBody>
                      <a:tcPr>
                        <a:blipFill>
                          <a:blip r:embed="rId3"/>
                          <a:stretch>
                            <a:fillRect l="-401802" t="-204839" r="-705405" b="-219355"/>
                          </a:stretch>
                        </a:blipFill>
                      </a:tcPr>
                    </a:tc>
                    <a:tc>
                      <a:txBody>
                        <a:bodyPr/>
                        <a:lstStyle/>
                        <a:p>
                          <a:endParaRPr lang="en-US"/>
                        </a:p>
                      </a:txBody>
                      <a:tcPr>
                        <a:blipFill>
                          <a:blip r:embed="rId3"/>
                          <a:stretch>
                            <a:fillRect l="-497321" t="-204839" r="-599107" b="-219355"/>
                          </a:stretch>
                        </a:blipFill>
                      </a:tcPr>
                    </a:tc>
                    <a:tc>
                      <a:txBody>
                        <a:bodyPr/>
                        <a:lstStyle/>
                        <a:p>
                          <a:endParaRPr lang="en-US"/>
                        </a:p>
                      </a:txBody>
                      <a:tcPr>
                        <a:blipFill>
                          <a:blip r:embed="rId3"/>
                          <a:stretch>
                            <a:fillRect l="-602703" t="-204839" r="-504505" b="-219355"/>
                          </a:stretch>
                        </a:blipFill>
                      </a:tcPr>
                    </a:tc>
                    <a:tc>
                      <a:txBody>
                        <a:bodyPr/>
                        <a:lstStyle/>
                        <a:p>
                          <a:endParaRPr lang="en-US"/>
                        </a:p>
                      </a:txBody>
                      <a:tcPr>
                        <a:blipFill>
                          <a:blip r:embed="rId3"/>
                          <a:stretch>
                            <a:fillRect l="-702703" t="-204839" r="-404505" b="-219355"/>
                          </a:stretch>
                        </a:blipFill>
                      </a:tcPr>
                    </a:tc>
                    <a:tc>
                      <a:txBody>
                        <a:bodyPr/>
                        <a:lstStyle/>
                        <a:p>
                          <a:endParaRPr lang="en-US"/>
                        </a:p>
                      </a:txBody>
                      <a:tcPr>
                        <a:blipFill>
                          <a:blip r:embed="rId3"/>
                          <a:stretch>
                            <a:fillRect l="-802703" t="-204839" r="-304505" b="-219355"/>
                          </a:stretch>
                        </a:blipFill>
                      </a:tcPr>
                    </a:tc>
                    <a:tc>
                      <a:txBody>
                        <a:bodyPr/>
                        <a:lstStyle/>
                        <a:p>
                          <a:endParaRPr lang="en-US"/>
                        </a:p>
                      </a:txBody>
                      <a:tcPr>
                        <a:blipFill>
                          <a:blip r:embed="rId3"/>
                          <a:stretch>
                            <a:fillRect l="-894643" t="-204839" r="-201786" b="-219355"/>
                          </a:stretch>
                        </a:blipFill>
                      </a:tcPr>
                    </a:tc>
                    <a:tc>
                      <a:txBody>
                        <a:bodyPr/>
                        <a:lstStyle/>
                        <a:p>
                          <a:endParaRPr lang="en-US"/>
                        </a:p>
                      </a:txBody>
                      <a:tcPr>
                        <a:blipFill>
                          <a:blip r:embed="rId3"/>
                          <a:stretch>
                            <a:fillRect l="-1003604" t="-204839" r="-103604" b="-219355"/>
                          </a:stretch>
                        </a:blipFill>
                      </a:tcPr>
                    </a:tc>
                    <a:tc>
                      <a:txBody>
                        <a:bodyPr/>
                        <a:lstStyle/>
                        <a:p>
                          <a:endParaRPr lang="en-US"/>
                        </a:p>
                      </a:txBody>
                      <a:tcPr>
                        <a:blipFill>
                          <a:blip r:embed="rId3"/>
                          <a:stretch>
                            <a:fillRect l="-1103604" t="-204839" r="-3604" b="-219355"/>
                          </a:stretch>
                        </a:blipFill>
                      </a:tcPr>
                    </a:tc>
                    <a:extLst>
                      <a:ext uri="{0D108BD9-81ED-4DB2-BD59-A6C34878D82A}">
                        <a16:rowId xmlns:a16="http://schemas.microsoft.com/office/drawing/2014/main" val="3601508177"/>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100000" t="-309836" r="-996429" b="-122951"/>
                          </a:stretch>
                        </a:blipFill>
                      </a:tcPr>
                    </a:tc>
                    <a:tc>
                      <a:txBody>
                        <a:bodyPr/>
                        <a:lstStyle/>
                        <a:p>
                          <a:endParaRPr lang="en-US"/>
                        </a:p>
                      </a:txBody>
                      <a:tcPr>
                        <a:blipFill>
                          <a:blip r:embed="rId3"/>
                          <a:stretch>
                            <a:fillRect l="-201802" t="-309836" r="-905405" b="-122951"/>
                          </a:stretch>
                        </a:blipFill>
                      </a:tcPr>
                    </a:tc>
                    <a:tc>
                      <a:txBody>
                        <a:bodyPr/>
                        <a:lstStyle/>
                        <a:p>
                          <a:endParaRPr lang="en-US"/>
                        </a:p>
                      </a:txBody>
                      <a:tcPr>
                        <a:blipFill>
                          <a:blip r:embed="rId3"/>
                          <a:stretch>
                            <a:fillRect l="-301802" t="-309836" r="-805405" b="-122951"/>
                          </a:stretch>
                        </a:blipFill>
                      </a:tcPr>
                    </a:tc>
                    <a:tc>
                      <a:txBody>
                        <a:bodyPr/>
                        <a:lstStyle/>
                        <a:p>
                          <a:endParaRPr lang="en-US"/>
                        </a:p>
                      </a:txBody>
                      <a:tcPr>
                        <a:blipFill>
                          <a:blip r:embed="rId3"/>
                          <a:stretch>
                            <a:fillRect l="-401802" t="-309836" r="-705405" b="-122951"/>
                          </a:stretch>
                        </a:blipFill>
                      </a:tcPr>
                    </a:tc>
                    <a:tc>
                      <a:txBody>
                        <a:bodyPr/>
                        <a:lstStyle/>
                        <a:p>
                          <a:endParaRPr lang="en-US"/>
                        </a:p>
                      </a:txBody>
                      <a:tcPr>
                        <a:blipFill>
                          <a:blip r:embed="rId3"/>
                          <a:stretch>
                            <a:fillRect l="-497321" t="-309836" r="-599107" b="-122951"/>
                          </a:stretch>
                        </a:blipFill>
                      </a:tcPr>
                    </a:tc>
                    <a:tc>
                      <a:txBody>
                        <a:bodyPr/>
                        <a:lstStyle/>
                        <a:p>
                          <a:endParaRPr lang="en-US"/>
                        </a:p>
                      </a:txBody>
                      <a:tcPr>
                        <a:blipFill>
                          <a:blip r:embed="rId3"/>
                          <a:stretch>
                            <a:fillRect l="-602703" t="-309836" r="-504505" b="-122951"/>
                          </a:stretch>
                        </a:blipFill>
                      </a:tcPr>
                    </a:tc>
                    <a:tc>
                      <a:txBody>
                        <a:bodyPr/>
                        <a:lstStyle/>
                        <a:p>
                          <a:endParaRPr lang="en-US"/>
                        </a:p>
                      </a:txBody>
                      <a:tcPr>
                        <a:blipFill>
                          <a:blip r:embed="rId3"/>
                          <a:stretch>
                            <a:fillRect l="-702703" t="-309836" r="-404505" b="-122951"/>
                          </a:stretch>
                        </a:blipFill>
                      </a:tcPr>
                    </a:tc>
                    <a:tc>
                      <a:txBody>
                        <a:bodyPr/>
                        <a:lstStyle/>
                        <a:p>
                          <a:endParaRPr lang="en-US"/>
                        </a:p>
                      </a:txBody>
                      <a:tcPr>
                        <a:blipFill>
                          <a:blip r:embed="rId3"/>
                          <a:stretch>
                            <a:fillRect l="-802703" t="-309836" r="-304505" b="-122951"/>
                          </a:stretch>
                        </a:blipFill>
                      </a:tcPr>
                    </a:tc>
                    <a:tc>
                      <a:txBody>
                        <a:bodyPr/>
                        <a:lstStyle/>
                        <a:p>
                          <a:endParaRPr lang="en-US"/>
                        </a:p>
                      </a:txBody>
                      <a:tcPr>
                        <a:blipFill>
                          <a:blip r:embed="rId3"/>
                          <a:stretch>
                            <a:fillRect l="-894643" t="-309836" r="-201786" b="-122951"/>
                          </a:stretch>
                        </a:blipFill>
                      </a:tcPr>
                    </a:tc>
                    <a:tc>
                      <a:txBody>
                        <a:bodyPr/>
                        <a:lstStyle/>
                        <a:p>
                          <a:endParaRPr lang="en-US"/>
                        </a:p>
                      </a:txBody>
                      <a:tcPr>
                        <a:blipFill>
                          <a:blip r:embed="rId3"/>
                          <a:stretch>
                            <a:fillRect l="-1003604" t="-309836" r="-103604" b="-122951"/>
                          </a:stretch>
                        </a:blipFill>
                      </a:tcPr>
                    </a:tc>
                    <a:tc>
                      <a:txBody>
                        <a:bodyPr/>
                        <a:lstStyle/>
                        <a:p>
                          <a:endParaRPr lang="en-US"/>
                        </a:p>
                      </a:txBody>
                      <a:tcPr>
                        <a:blipFill>
                          <a:blip r:embed="rId3"/>
                          <a:stretch>
                            <a:fillRect l="-1103604" t="-309836" r="-3604" b="-122951"/>
                          </a:stretch>
                        </a:blipFill>
                      </a:tcPr>
                    </a:tc>
                    <a:extLst>
                      <a:ext uri="{0D108BD9-81ED-4DB2-BD59-A6C34878D82A}">
                        <a16:rowId xmlns:a16="http://schemas.microsoft.com/office/drawing/2014/main" val="1613251666"/>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100000" t="-409836" r="-996429" b="-22951"/>
                          </a:stretch>
                        </a:blipFill>
                      </a:tcPr>
                    </a:tc>
                    <a:tc>
                      <a:txBody>
                        <a:bodyPr/>
                        <a:lstStyle/>
                        <a:p>
                          <a:endParaRPr lang="en-US"/>
                        </a:p>
                      </a:txBody>
                      <a:tcPr>
                        <a:blipFill>
                          <a:blip r:embed="rId3"/>
                          <a:stretch>
                            <a:fillRect l="-201802" t="-409836" r="-905405" b="-22951"/>
                          </a:stretch>
                        </a:blipFill>
                      </a:tcPr>
                    </a:tc>
                    <a:tc>
                      <a:txBody>
                        <a:bodyPr/>
                        <a:lstStyle/>
                        <a:p>
                          <a:endParaRPr lang="en-US"/>
                        </a:p>
                      </a:txBody>
                      <a:tcPr>
                        <a:blipFill>
                          <a:blip r:embed="rId3"/>
                          <a:stretch>
                            <a:fillRect l="-301802" t="-409836" r="-805405" b="-22951"/>
                          </a:stretch>
                        </a:blipFill>
                      </a:tcPr>
                    </a:tc>
                    <a:tc>
                      <a:txBody>
                        <a:bodyPr/>
                        <a:lstStyle/>
                        <a:p>
                          <a:endParaRPr lang="en-US"/>
                        </a:p>
                      </a:txBody>
                      <a:tcPr>
                        <a:blipFill>
                          <a:blip r:embed="rId3"/>
                          <a:stretch>
                            <a:fillRect l="-401802" t="-409836" r="-705405" b="-22951"/>
                          </a:stretch>
                        </a:blipFill>
                      </a:tcPr>
                    </a:tc>
                    <a:tc>
                      <a:txBody>
                        <a:bodyPr/>
                        <a:lstStyle/>
                        <a:p>
                          <a:endParaRPr lang="en-US"/>
                        </a:p>
                      </a:txBody>
                      <a:tcPr>
                        <a:blipFill>
                          <a:blip r:embed="rId3"/>
                          <a:stretch>
                            <a:fillRect l="-497321" t="-409836" r="-599107" b="-22951"/>
                          </a:stretch>
                        </a:blipFill>
                      </a:tcPr>
                    </a:tc>
                    <a:tc>
                      <a:txBody>
                        <a:bodyPr/>
                        <a:lstStyle/>
                        <a:p>
                          <a:endParaRPr lang="en-US"/>
                        </a:p>
                      </a:txBody>
                      <a:tcPr>
                        <a:blipFill>
                          <a:blip r:embed="rId3"/>
                          <a:stretch>
                            <a:fillRect l="-602703" t="-409836" r="-504505" b="-22951"/>
                          </a:stretch>
                        </a:blipFill>
                      </a:tcPr>
                    </a:tc>
                    <a:tc>
                      <a:txBody>
                        <a:bodyPr/>
                        <a:lstStyle/>
                        <a:p>
                          <a:endParaRPr lang="en-US"/>
                        </a:p>
                      </a:txBody>
                      <a:tcPr>
                        <a:blipFill>
                          <a:blip r:embed="rId3"/>
                          <a:stretch>
                            <a:fillRect l="-702703" t="-409836" r="-404505" b="-22951"/>
                          </a:stretch>
                        </a:blipFill>
                      </a:tcPr>
                    </a:tc>
                    <a:tc>
                      <a:txBody>
                        <a:bodyPr/>
                        <a:lstStyle/>
                        <a:p>
                          <a:endParaRPr lang="en-US"/>
                        </a:p>
                      </a:txBody>
                      <a:tcPr>
                        <a:blipFill>
                          <a:blip r:embed="rId3"/>
                          <a:stretch>
                            <a:fillRect l="-802703" t="-409836" r="-304505" b="-22951"/>
                          </a:stretch>
                        </a:blipFill>
                      </a:tcPr>
                    </a:tc>
                    <a:tc>
                      <a:txBody>
                        <a:bodyPr/>
                        <a:lstStyle/>
                        <a:p>
                          <a:endParaRPr lang="en-US"/>
                        </a:p>
                      </a:txBody>
                      <a:tcPr>
                        <a:blipFill>
                          <a:blip r:embed="rId3"/>
                          <a:stretch>
                            <a:fillRect l="-894643" t="-409836" r="-201786" b="-22951"/>
                          </a:stretch>
                        </a:blipFill>
                      </a:tcPr>
                    </a:tc>
                    <a:tc>
                      <a:txBody>
                        <a:bodyPr/>
                        <a:lstStyle/>
                        <a:p>
                          <a:endParaRPr lang="en-US"/>
                        </a:p>
                      </a:txBody>
                      <a:tcPr>
                        <a:blipFill>
                          <a:blip r:embed="rId3"/>
                          <a:stretch>
                            <a:fillRect l="-1003604" t="-409836" r="-103604" b="-22951"/>
                          </a:stretch>
                        </a:blipFill>
                      </a:tcPr>
                    </a:tc>
                    <a:tc>
                      <a:txBody>
                        <a:bodyPr/>
                        <a:lstStyle/>
                        <a:p>
                          <a:endParaRPr lang="en-US"/>
                        </a:p>
                      </a:txBody>
                      <a:tcPr>
                        <a:blipFill>
                          <a:blip r:embed="rId3"/>
                          <a:stretch>
                            <a:fillRect l="-1103604" t="-409836" r="-3604" b="-22951"/>
                          </a:stretch>
                        </a:blipFill>
                      </a:tcPr>
                    </a:tc>
                    <a:extLst>
                      <a:ext uri="{0D108BD9-81ED-4DB2-BD59-A6C34878D82A}">
                        <a16:rowId xmlns:a16="http://schemas.microsoft.com/office/drawing/2014/main" val="1008504349"/>
                      </a:ext>
                    </a:extLst>
                  </a:tr>
                </a:tbl>
              </a:graphicData>
            </a:graphic>
          </p:graphicFrame>
        </mc:Fallback>
      </mc:AlternateContent>
    </p:spTree>
    <p:extLst>
      <p:ext uri="{BB962C8B-B14F-4D97-AF65-F5344CB8AC3E}">
        <p14:creationId xmlns:p14="http://schemas.microsoft.com/office/powerpoint/2010/main" val="1768409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Метода компромисног рангирања</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2167913" y="1270000"/>
            <a:ext cx="6416729" cy="5225256"/>
          </a:xfrm>
          <a:prstGeom prst="rect">
            <a:avLst/>
          </a:prstGeom>
        </p:spPr>
      </p:pic>
    </p:spTree>
    <p:extLst>
      <p:ext uri="{BB962C8B-B14F-4D97-AF65-F5344CB8AC3E}">
        <p14:creationId xmlns:p14="http://schemas.microsoft.com/office/powerpoint/2010/main" val="117960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smtClean="0">
                <a:latin typeface="Times New Roman" panose="02020603050405020304" pitchFamily="18" charset="0"/>
                <a:cs typeface="Times New Roman" panose="02020603050405020304" pitchFamily="18" charset="0"/>
              </a:rPr>
              <a:t>Теорија корисности</a:t>
            </a:r>
            <a:endParaRPr lang="en-US" sz="2400" dirty="0"/>
          </a:p>
        </p:txBody>
      </p:sp>
      <p:sp>
        <p:nvSpPr>
          <p:cNvPr id="3" name="Content Placeholder 2"/>
          <p:cNvSpPr>
            <a:spLocks noGrp="1"/>
          </p:cNvSpPr>
          <p:nvPr>
            <p:ph idx="1"/>
          </p:nvPr>
        </p:nvSpPr>
        <p:spPr/>
        <p:txBody>
          <a:bodyPr/>
          <a:lstStyle/>
          <a:p>
            <a:pPr marL="0" indent="0" algn="just">
              <a:buNone/>
            </a:pPr>
            <a:r>
              <a:rPr lang="sr-Cyrl-RS" dirty="0" smtClean="0">
                <a:latin typeface="Times New Roman" panose="02020603050405020304" pitchFamily="18" charset="0"/>
                <a:cs typeface="Times New Roman" panose="02020603050405020304" pitchFamily="18" charset="0"/>
              </a:rPr>
              <a:t>Теорија корисности омугаћава давање предности (преференци) појединим последицама што је и основа избора и доношења одлуке.</a:t>
            </a:r>
          </a:p>
          <a:p>
            <a:pPr marL="0" indent="0" algn="just">
              <a:buNone/>
            </a:pPr>
            <a:r>
              <a:rPr lang="sr-Cyrl-RS" dirty="0" smtClean="0">
                <a:latin typeface="Times New Roman" panose="02020603050405020304" pitchFamily="18" charset="0"/>
                <a:cs typeface="Times New Roman" panose="02020603050405020304" pitchFamily="18" charset="0"/>
              </a:rPr>
              <a:t>Као једна од мера при додељивању преференци користи се критеријум очекиване новчане вредности.</a:t>
            </a:r>
          </a:p>
          <a:p>
            <a:pPr marL="0" indent="0" algn="just">
              <a:buNone/>
            </a:pPr>
            <a:r>
              <a:rPr lang="sr-Cyrl-RS" dirty="0" smtClean="0">
                <a:latin typeface="Times New Roman" panose="02020603050405020304" pitchFamily="18" charset="0"/>
                <a:cs typeface="Times New Roman" panose="02020603050405020304" pitchFamily="18" charset="0"/>
              </a:rPr>
              <a:t>Осим додељивања преференци, теорија корисности утврђује законе којима </a:t>
            </a:r>
            <a:r>
              <a:rPr lang="sr-Cyrl-RS" smtClean="0">
                <a:latin typeface="Times New Roman" panose="02020603050405020304" pitchFamily="18" charset="0"/>
                <a:cs typeface="Times New Roman" panose="02020603050405020304" pitchFamily="18" charset="0"/>
              </a:rPr>
              <a:t>подлежу </a:t>
            </a:r>
            <a:endParaRPr lang="sr-Cyrl-RS" dirty="0" smtClean="0">
              <a:latin typeface="Times New Roman" panose="02020603050405020304" pitchFamily="18" charset="0"/>
              <a:cs typeface="Times New Roman" panose="02020603050405020304" pitchFamily="18" charset="0"/>
            </a:endParaRPr>
          </a:p>
          <a:p>
            <a:pPr marL="0" indent="0" algn="just">
              <a:buNone/>
            </a:pPr>
            <a:r>
              <a:rPr lang="sr-Cyrl-RS">
                <a:latin typeface="Times New Roman" panose="02020603050405020304" pitchFamily="18" charset="0"/>
                <a:cs typeface="Times New Roman" panose="02020603050405020304" pitchFamily="18" charset="0"/>
              </a:rPr>
              <a:t>н</a:t>
            </a:r>
            <a:r>
              <a:rPr lang="sr-Cyrl-RS" smtClean="0">
                <a:latin typeface="Times New Roman" panose="02020603050405020304" pitchFamily="18" charset="0"/>
                <a:cs typeface="Times New Roman" panose="02020603050405020304" pitchFamily="18" charset="0"/>
              </a:rPr>
              <a:t>изови </a:t>
            </a:r>
            <a:r>
              <a:rPr lang="sr-Cyrl-RS" dirty="0" smtClean="0">
                <a:latin typeface="Times New Roman" panose="02020603050405020304" pitchFamily="18" charset="0"/>
                <a:cs typeface="Times New Roman" panose="02020603050405020304" pitchFamily="18" charset="0"/>
              </a:rPr>
              <a:t>и вредности и дефинише поступке за оцену тих вредности.</a:t>
            </a:r>
          </a:p>
          <a:p>
            <a:pPr marL="0" indent="0" algn="just">
              <a:buNone/>
            </a:pPr>
            <a:r>
              <a:rPr lang="sr-Cyrl-RS" dirty="0" smtClean="0">
                <a:latin typeface="Times New Roman" panose="02020603050405020304" pitchFamily="18" charset="0"/>
                <a:cs typeface="Times New Roman" panose="02020603050405020304" pitchFamily="18" charset="0"/>
              </a:rPr>
              <a:t>Функција корисности се конструише у случајевима када се доносилац одлуке суочава са ризиком и неизвесношћу.</a:t>
            </a:r>
          </a:p>
          <a:p>
            <a:pPr marL="0" indent="0" algn="just">
              <a:buNone/>
            </a:pPr>
            <a:r>
              <a:rPr lang="sr-Cyrl-RS" dirty="0" smtClean="0">
                <a:latin typeface="Times New Roman" panose="02020603050405020304" pitchFamily="18" charset="0"/>
                <a:cs typeface="Times New Roman" panose="02020603050405020304" pitchFamily="18" charset="0"/>
              </a:rPr>
              <a:t>Функције корисности подлежу некој математичкој законитости чиме се постиже прецизност у анализи посматране појаве. У пракси се најчешће јављају следеће функције корисности:</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376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Теорија корисности</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sr-Cyrl-RS" dirty="0" smtClean="0">
                    <a:latin typeface="Times New Roman" panose="02020603050405020304" pitchFamily="18" charset="0"/>
                    <a:cs typeface="Times New Roman" panose="02020603050405020304" pitchFamily="18" charset="0"/>
                  </a:rPr>
                  <a:t> </a:t>
                </a:r>
                <a:r>
                  <a:rPr lang="sr-Cyrl-RS" b="1" i="1" dirty="0" smtClean="0">
                    <a:latin typeface="Times New Roman" panose="02020603050405020304" pitchFamily="18" charset="0"/>
                    <a:cs typeface="Times New Roman" panose="02020603050405020304" pitchFamily="18" charset="0"/>
                  </a:rPr>
                  <a:t>Експоненцијална функција корисности</a:t>
                </a:r>
                <a:endParaRPr lang="sr-Cyrl-RS" b="1" i="1" dirty="0">
                  <a:latin typeface="Times New Roman" panose="02020603050405020304" pitchFamily="18" charset="0"/>
                  <a:cs typeface="Times New Roman" panose="02020603050405020304" pitchFamily="18" charset="0"/>
                </a:endParaRPr>
              </a:p>
              <a:p>
                <a:pPr>
                  <a:buAutoNum type="arabicParenR"/>
                </a:pPr>
                <a:endParaRPr lang="sr-Cyrl-RS" dirty="0" smtClean="0">
                  <a:latin typeface="Times New Roman" panose="02020603050405020304" pitchFamily="18" charset="0"/>
                  <a:cs typeface="Times New Roman" panose="02020603050405020304" pitchFamily="18" charset="0"/>
                </a:endParaRPr>
              </a:p>
              <a:p>
                <a:pPr algn="ct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𝑘𝑥</m:t>
                        </m:r>
                      </m:sup>
                    </m:sSup>
                  </m:oMath>
                </a14:m>
                <a:endParaRPr lang="en-US" dirty="0"/>
              </a:p>
              <a:p>
                <a:pPr algn="ct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𝑘</m:t>
                        </m:r>
                      </m:den>
                    </m:f>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𝑘𝑥</m:t>
                            </m:r>
                          </m:sup>
                        </m:sSup>
                      </m:e>
                    </m:d>
                  </m:oMath>
                </a14:m>
                <a:endParaRPr lang="en-US" dirty="0" smtClean="0"/>
              </a:p>
              <a:p>
                <a:pPr algn="ctr"/>
                <a:endParaRPr lang="en-US" dirty="0"/>
              </a:p>
              <a:p>
                <a:pPr marL="0" indent="0">
                  <a:buNone/>
                </a:pP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је вредност која зависи од проблема, а </a:t>
                </a:r>
                <a:r>
                  <a:rPr lang="en-US" i="1" dirty="0" smtClean="0">
                    <a:latin typeface="Times New Roman" panose="02020603050405020304" pitchFamily="18" charset="0"/>
                    <a:cs typeface="Times New Roman" panose="02020603050405020304" pitchFamily="18" charset="0"/>
                  </a:rPr>
                  <a:t>k</a:t>
                </a:r>
                <a:r>
                  <a:rPr lang="en-US" dirty="0"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је константа</a:t>
                </a:r>
                <a:r>
                  <a:rPr lang="en-US" dirty="0"/>
                  <a:t> </a:t>
                </a:r>
              </a:p>
              <a:p>
                <a:pPr>
                  <a:buAutoNum type="arabicParenR"/>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t="-785"/>
                </a:stretch>
              </a:blipFill>
            </p:spPr>
            <p:txBody>
              <a:bodyPr/>
              <a:lstStyle/>
              <a:p>
                <a:r>
                  <a:rPr lang="en-US">
                    <a:noFill/>
                  </a:rPr>
                  <a:t> </a:t>
                </a:r>
              </a:p>
            </p:txBody>
          </p:sp>
        </mc:Fallback>
      </mc:AlternateContent>
      <p:pic>
        <p:nvPicPr>
          <p:cNvPr id="4" name="Picture 3"/>
          <p:cNvPicPr/>
          <p:nvPr/>
        </p:nvPicPr>
        <p:blipFill>
          <a:blip r:embed="rId3"/>
          <a:stretch>
            <a:fillRect/>
          </a:stretch>
        </p:blipFill>
        <p:spPr>
          <a:xfrm>
            <a:off x="6173695" y="1930400"/>
            <a:ext cx="3419612" cy="2731996"/>
          </a:xfrm>
          <a:prstGeom prst="rect">
            <a:avLst/>
          </a:prstGeom>
        </p:spPr>
      </p:pic>
    </p:spTree>
    <p:extLst>
      <p:ext uri="{BB962C8B-B14F-4D97-AF65-F5344CB8AC3E}">
        <p14:creationId xmlns:p14="http://schemas.microsoft.com/office/powerpoint/2010/main" val="2993369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Теорија корисности</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sr-Cyrl-RS" dirty="0" smtClean="0">
                    <a:latin typeface="Times New Roman" panose="02020603050405020304" pitchFamily="18" charset="0"/>
                    <a:cs typeface="Times New Roman" panose="02020603050405020304" pitchFamily="18" charset="0"/>
                  </a:rPr>
                  <a:t> </a:t>
                </a:r>
                <a:r>
                  <a:rPr lang="sr-Cyrl-RS" b="1" i="1" dirty="0" smtClean="0">
                    <a:latin typeface="Times New Roman" panose="02020603050405020304" pitchFamily="18" charset="0"/>
                    <a:cs typeface="Times New Roman" panose="02020603050405020304" pitchFamily="18" charset="0"/>
                  </a:rPr>
                  <a:t>Логаритамска функција корисности</a:t>
                </a:r>
                <a:endParaRPr lang="en-US" b="1" i="1" dirty="0" smtClean="0">
                  <a:latin typeface="Times New Roman" panose="02020603050405020304" pitchFamily="18" charset="0"/>
                  <a:cs typeface="Times New Roman" panose="02020603050405020304" pitchFamily="18" charset="0"/>
                </a:endParaRPr>
              </a:p>
              <a:p>
                <a:pPr>
                  <a:buAutoNum type="arabicParenR"/>
                </a:pPr>
                <a:endParaRPr lang="sr-Cyrl-RS" dirty="0" smtClean="0">
                  <a:latin typeface="Times New Roman" panose="02020603050405020304" pitchFamily="18" charset="0"/>
                  <a:cs typeface="Times New Roman" panose="02020603050405020304" pitchFamily="18" charset="0"/>
                </a:endParaRPr>
              </a:p>
              <a:p>
                <a:pPr algn="ct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b="0" i="1" smtClean="0">
                        <a:latin typeface="Cambria Math" panose="02040503050406030204" pitchFamily="18" charset="0"/>
                      </a:rPr>
                      <m:t>𝑙𝑜𝑔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dirty="0"/>
              </a:p>
              <a:p>
                <a:pPr algn="ctr"/>
                <a:endParaRPr lang="en-US" dirty="0" smtClean="0"/>
              </a:p>
              <a:p>
                <a:pPr algn="ctr"/>
                <a:endParaRPr lang="en-US" dirty="0"/>
              </a:p>
              <a:p>
                <a:pPr marL="0" indent="0">
                  <a:buNone/>
                </a:pP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је вредност која зависи од проблема, а </a:t>
                </a:r>
                <a:r>
                  <a:rPr lang="en-US" i="1"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је константа</a:t>
                </a:r>
                <a:r>
                  <a:rPr lang="en-US" dirty="0"/>
                  <a:t> </a:t>
                </a:r>
              </a:p>
              <a:p>
                <a:pPr>
                  <a:buAutoNum type="arabicParenR"/>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t="-785"/>
                </a:stretch>
              </a:blipFill>
            </p:spPr>
            <p:txBody>
              <a:bodyPr/>
              <a:lstStyle/>
              <a:p>
                <a:r>
                  <a:rPr lang="en-US">
                    <a:noFill/>
                  </a:rPr>
                  <a:t> </a:t>
                </a:r>
              </a:p>
            </p:txBody>
          </p:sp>
        </mc:Fallback>
      </mc:AlternateContent>
      <p:pic>
        <p:nvPicPr>
          <p:cNvPr id="5" name="Picture 4"/>
          <p:cNvPicPr/>
          <p:nvPr/>
        </p:nvPicPr>
        <p:blipFill>
          <a:blip r:embed="rId3"/>
          <a:stretch>
            <a:fillRect/>
          </a:stretch>
        </p:blipFill>
        <p:spPr>
          <a:xfrm>
            <a:off x="6436087" y="2072641"/>
            <a:ext cx="3030129" cy="2871924"/>
          </a:xfrm>
          <a:prstGeom prst="rect">
            <a:avLst/>
          </a:prstGeom>
        </p:spPr>
      </p:pic>
    </p:spTree>
    <p:extLst>
      <p:ext uri="{BB962C8B-B14F-4D97-AF65-F5344CB8AC3E}">
        <p14:creationId xmlns:p14="http://schemas.microsoft.com/office/powerpoint/2010/main" val="2375037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Теорија корисности</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sr-Cyrl-RS" dirty="0" smtClean="0">
                    <a:latin typeface="Times New Roman" panose="02020603050405020304" pitchFamily="18" charset="0"/>
                    <a:cs typeface="Times New Roman" panose="02020603050405020304" pitchFamily="18" charset="0"/>
                  </a:rPr>
                  <a:t> </a:t>
                </a:r>
                <a:r>
                  <a:rPr lang="sr-Cyrl-RS" b="1" i="1" dirty="0" smtClean="0">
                    <a:latin typeface="Times New Roman" panose="02020603050405020304" pitchFamily="18" charset="0"/>
                    <a:cs typeface="Times New Roman" panose="02020603050405020304" pitchFamily="18" charset="0"/>
                  </a:rPr>
                  <a:t>Квадратна функција корисности</a:t>
                </a:r>
                <a:endParaRPr lang="en-US" b="1" i="1" dirty="0" smtClean="0">
                  <a:latin typeface="Times New Roman" panose="02020603050405020304" pitchFamily="18" charset="0"/>
                  <a:cs typeface="Times New Roman" panose="02020603050405020304" pitchFamily="18" charset="0"/>
                </a:endParaRPr>
              </a:p>
              <a:p>
                <a:pPr>
                  <a:buAutoNum type="arabicParenR"/>
                </a:pPr>
                <a:endParaRPr lang="sr-Cyrl-RS" dirty="0" smtClean="0">
                  <a:latin typeface="Times New Roman" panose="02020603050405020304" pitchFamily="18" charset="0"/>
                  <a:cs typeface="Times New Roman" panose="02020603050405020304" pitchFamily="18" charset="0"/>
                </a:endParaRPr>
              </a:p>
              <a:p>
                <a:pPr algn="ctr"/>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𝑏𝑥</m:t>
                    </m:r>
                    <m:r>
                      <a:rPr lang="en-US" b="0"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endParaRPr lang="en-US" dirty="0"/>
              </a:p>
              <a:p>
                <a:pPr algn="ctr"/>
                <a:endParaRPr lang="en-US" dirty="0" smtClean="0"/>
              </a:p>
              <a:p>
                <a:pPr algn="ctr"/>
                <a:endParaRPr lang="en-US" dirty="0"/>
              </a:p>
              <a:p>
                <a:pPr marL="0" indent="0">
                  <a:buNone/>
                </a:pP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је вредност која зависи од проблема,</a:t>
                </a:r>
              </a:p>
              <a:p>
                <a:pPr marL="0" indent="0">
                  <a:buNone/>
                </a:pPr>
                <a:r>
                  <a:rPr lang="en-US" dirty="0" smtClean="0">
                    <a:latin typeface="Times New Roman" panose="02020603050405020304" pitchFamily="18" charset="0"/>
                    <a:cs typeface="Times New Roman" panose="02020603050405020304" pitchFamily="18" charset="0"/>
                  </a:rPr>
                  <a:t>a, </a:t>
                </a:r>
                <a:r>
                  <a:rPr lang="en-US" i="1" dirty="0" smtClean="0">
                    <a:latin typeface="Times New Roman" panose="02020603050405020304" pitchFamily="18" charset="0"/>
                    <a:cs typeface="Times New Roman" panose="02020603050405020304" pitchFamily="18" charset="0"/>
                  </a:rPr>
                  <a:t>b, c</a:t>
                </a:r>
                <a:r>
                  <a:rPr lang="en-US" dirty="0"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су константе, </a:t>
                </a:r>
                <a:r>
                  <a:rPr lang="en-US" dirty="0"/>
                  <a:t>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&gt;0</m:t>
                    </m:r>
                  </m:oMath>
                </a14:m>
                <a:endParaRPr lang="en-US" dirty="0"/>
              </a:p>
              <a:p>
                <a:pPr>
                  <a:buAutoNum type="arabicParenR"/>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t="-785"/>
                </a:stretch>
              </a:blipFill>
            </p:spPr>
            <p:txBody>
              <a:bodyPr/>
              <a:lstStyle/>
              <a:p>
                <a:r>
                  <a:rPr lang="en-US">
                    <a:noFill/>
                  </a:rPr>
                  <a:t> </a:t>
                </a:r>
              </a:p>
            </p:txBody>
          </p:sp>
        </mc:Fallback>
      </mc:AlternateContent>
      <p:pic>
        <p:nvPicPr>
          <p:cNvPr id="6" name="Picture 5"/>
          <p:cNvPicPr/>
          <p:nvPr/>
        </p:nvPicPr>
        <p:blipFill>
          <a:blip r:embed="rId3"/>
          <a:stretch>
            <a:fillRect/>
          </a:stretch>
        </p:blipFill>
        <p:spPr>
          <a:xfrm>
            <a:off x="6339840" y="2316481"/>
            <a:ext cx="3535997" cy="2760572"/>
          </a:xfrm>
          <a:prstGeom prst="rect">
            <a:avLst/>
          </a:prstGeom>
        </p:spPr>
      </p:pic>
    </p:spTree>
    <p:extLst>
      <p:ext uri="{BB962C8B-B14F-4D97-AF65-F5344CB8AC3E}">
        <p14:creationId xmlns:p14="http://schemas.microsoft.com/office/powerpoint/2010/main" val="2653537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Теорија корисности</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sr-Cyrl-RS" dirty="0" smtClean="0">
                    <a:latin typeface="Times New Roman" panose="02020603050405020304" pitchFamily="18" charset="0"/>
                    <a:cs typeface="Times New Roman" panose="02020603050405020304" pitchFamily="18" charset="0"/>
                  </a:rPr>
                  <a:t>У анализу се уводи мера за </a:t>
                </a:r>
                <a:r>
                  <a:rPr lang="sr-Cyrl-RS" b="1" i="1" dirty="0" smtClean="0">
                    <a:latin typeface="Times New Roman" panose="02020603050405020304" pitchFamily="18" charset="0"/>
                    <a:cs typeface="Times New Roman" panose="02020603050405020304" pitchFamily="18" charset="0"/>
                  </a:rPr>
                  <a:t>аверзију према ризику</a:t>
                </a:r>
                <a:r>
                  <a:rPr lang="sr-Cyrl-R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(AV):</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𝐴𝑉</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num>
                        <m:den>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den>
                      </m:f>
                    </m:oMath>
                  </m:oMathPara>
                </a14:m>
                <a:endParaRPr lang="en-US" dirty="0"/>
              </a:p>
              <a:p>
                <a:pPr marL="0" indent="0">
                  <a:buNone/>
                </a:pPr>
                <a:r>
                  <a:rPr lang="sr-Cyrl-RS" dirty="0" smtClean="0">
                    <a:latin typeface="Times New Roman" panose="02020603050405020304" pitchFamily="18" charset="0"/>
                    <a:cs typeface="Times New Roman" panose="02020603050405020304" pitchFamily="18" charset="0"/>
                  </a:rPr>
                  <a:t>За експоненцијалну функцију корисности се добија:</a:t>
                </a:r>
              </a:p>
              <a:p>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𝑘𝑥</m:t>
                        </m:r>
                      </m:sup>
                    </m:sSup>
                  </m:oMath>
                </a14:m>
                <a:endParaRPr lang="en-US" dirty="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e>
                        </m:d>
                      </m:sup>
                    </m:sSup>
                    <m:r>
                      <a:rPr lang="en-US" i="1">
                        <a:latin typeface="Cambria Math" panose="02040503050406030204" pitchFamily="18" charset="0"/>
                      </a:rPr>
                      <m:t>=</m:t>
                    </m:r>
                    <m:r>
                      <a:rPr lang="en-US" i="1">
                        <a:latin typeface="Cambria Math" panose="02040503050406030204" pitchFamily="18" charset="0"/>
                      </a:rPr>
                      <m:t>𝑘</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𝑘𝑥</m:t>
                        </m:r>
                      </m:sup>
                    </m:sSup>
                    <m:r>
                      <a:rPr lang="en-US" b="0" i="1" smtClean="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𝑘</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𝑘𝑥</m:t>
                        </m:r>
                      </m:sup>
                    </m:sSup>
                  </m:oMath>
                </a14:m>
                <a:endParaRPr lang="en-US" dirty="0"/>
              </a:p>
              <a:p>
                <a14:m>
                  <m:oMath xmlns:m="http://schemas.openxmlformats.org/officeDocument/2006/math">
                    <m:r>
                      <a:rPr lang="en-US" b="1" i="1">
                        <a:latin typeface="Cambria Math" panose="02040503050406030204" pitchFamily="18" charset="0"/>
                      </a:rPr>
                      <m:t>𝑨𝑽</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𝒌</m:t>
                            </m:r>
                          </m:e>
                          <m:sup>
                            <m:r>
                              <a:rPr lang="en-US" b="1" i="1">
                                <a:latin typeface="Cambria Math" panose="02040503050406030204" pitchFamily="18" charset="0"/>
                              </a:rPr>
                              <m:t>𝟐</m:t>
                            </m:r>
                          </m:sup>
                        </m:sSup>
                        <m:sSup>
                          <m:sSupPr>
                            <m:ctrlPr>
                              <a:rPr lang="en-US" b="1" i="1">
                                <a:latin typeface="Cambria Math" panose="02040503050406030204" pitchFamily="18" charset="0"/>
                              </a:rPr>
                            </m:ctrlPr>
                          </m:sSupPr>
                          <m:e>
                            <m:r>
                              <a:rPr lang="en-US" b="1" i="1">
                                <a:latin typeface="Cambria Math" panose="02040503050406030204" pitchFamily="18" charset="0"/>
                              </a:rPr>
                              <m:t>𝒆</m:t>
                            </m:r>
                          </m:e>
                          <m:sup>
                            <m:r>
                              <a:rPr lang="en-US" b="1" i="1">
                                <a:latin typeface="Cambria Math" panose="02040503050406030204" pitchFamily="18" charset="0"/>
                              </a:rPr>
                              <m:t>−</m:t>
                            </m:r>
                            <m:r>
                              <a:rPr lang="en-US" b="1" i="1">
                                <a:latin typeface="Cambria Math" panose="02040503050406030204" pitchFamily="18" charset="0"/>
                              </a:rPr>
                              <m:t>𝒌𝒙</m:t>
                            </m:r>
                          </m:sup>
                        </m:sSup>
                      </m:num>
                      <m:den>
                        <m:r>
                          <a:rPr lang="en-US" b="1" i="1">
                            <a:latin typeface="Cambria Math" panose="02040503050406030204" pitchFamily="18" charset="0"/>
                          </a:rPr>
                          <m:t>𝒌</m:t>
                        </m:r>
                        <m:sSup>
                          <m:sSupPr>
                            <m:ctrlPr>
                              <a:rPr lang="en-US" b="1" i="1">
                                <a:latin typeface="Cambria Math" panose="02040503050406030204" pitchFamily="18" charset="0"/>
                              </a:rPr>
                            </m:ctrlPr>
                          </m:sSupPr>
                          <m:e>
                            <m:r>
                              <a:rPr lang="en-US" b="1" i="1">
                                <a:latin typeface="Cambria Math" panose="02040503050406030204" pitchFamily="18" charset="0"/>
                              </a:rPr>
                              <m:t>𝒆</m:t>
                            </m:r>
                          </m:e>
                          <m:sup>
                            <m:r>
                              <a:rPr lang="en-US" b="1" i="1">
                                <a:latin typeface="Cambria Math" panose="02040503050406030204" pitchFamily="18" charset="0"/>
                              </a:rPr>
                              <m:t>−</m:t>
                            </m:r>
                            <m:r>
                              <a:rPr lang="en-US" b="1" i="1">
                                <a:latin typeface="Cambria Math" panose="02040503050406030204" pitchFamily="18" charset="0"/>
                              </a:rPr>
                              <m:t>𝒌𝒙</m:t>
                            </m:r>
                          </m:sup>
                        </m:sSup>
                      </m:den>
                    </m:f>
                    <m:r>
                      <a:rPr lang="en-US" b="1" i="1">
                        <a:latin typeface="Cambria Math" panose="02040503050406030204" pitchFamily="18" charset="0"/>
                      </a:rPr>
                      <m:t>=</m:t>
                    </m:r>
                    <m:r>
                      <a:rPr lang="en-US" b="1" i="1">
                        <a:latin typeface="Cambria Math" panose="02040503050406030204" pitchFamily="18" charset="0"/>
                      </a:rPr>
                      <m:t>𝒌</m:t>
                    </m:r>
                  </m:oMath>
                </a14:m>
                <a:endParaRPr lang="en-US" b="1" dirty="0" smtClean="0">
                  <a:latin typeface="Times New Roman" panose="02020603050405020304" pitchFamily="18" charset="0"/>
                  <a:cs typeface="Times New Roman" panose="02020603050405020304" pitchFamily="18" charset="0"/>
                </a:endParaRPr>
              </a:p>
              <a:p>
                <a:r>
                  <a:rPr lang="sr-Cyrl-RS" dirty="0" smtClean="0">
                    <a:latin typeface="Times New Roman" panose="02020603050405020304" pitchFamily="18" charset="0"/>
                    <a:cs typeface="Times New Roman" panose="02020603050405020304" pitchFamily="18" charset="0"/>
                  </a:rPr>
                  <a:t>Ова вредност аверзије према ризику указује на  </a:t>
                </a:r>
                <a:r>
                  <a:rPr lang="en-US" dirty="0" smtClean="0">
                    <a:latin typeface="Times New Roman" panose="02020603050405020304" pitchFamily="18" charset="0"/>
                    <a:cs typeface="Times New Roman" panose="02020603050405020304" pitchFamily="18" charset="0"/>
                  </a:rPr>
                  <a:t>“</a:t>
                </a:r>
                <a:r>
                  <a:rPr lang="sr-Cyrl-RS" dirty="0" smtClean="0">
                    <a:latin typeface="Times New Roman" panose="02020603050405020304" pitchFamily="18" charset="0"/>
                    <a:cs typeface="Times New Roman" panose="02020603050405020304" pitchFamily="18" charset="0"/>
                  </a:rPr>
                  <a:t>нееластичност</a:t>
                </a:r>
                <a:r>
                  <a:rPr lang="en-US" dirty="0" smtClean="0">
                    <a:latin typeface="Times New Roman" panose="02020603050405020304" pitchFamily="18" charset="0"/>
                    <a:cs typeface="Times New Roman" panose="02020603050405020304" pitchFamily="18" charset="0"/>
                  </a:rPr>
                  <a:t>”</a:t>
                </a:r>
                <a:r>
                  <a:rPr lang="sr-Cyrl-RS" dirty="0" smtClean="0">
                    <a:latin typeface="Times New Roman" panose="02020603050405020304" pitchFamily="18" charset="0"/>
                    <a:cs typeface="Times New Roman" panose="02020603050405020304" pitchFamily="18" charset="0"/>
                  </a:rPr>
                  <a:t> доносиоца одлуке у реалним ситуацијама пословног одлучивања.</a:t>
                </a: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t="-785" b="-2198"/>
                </a:stretch>
              </a:blipFill>
            </p:spPr>
            <p:txBody>
              <a:bodyPr/>
              <a:lstStyle/>
              <a:p>
                <a:r>
                  <a:rPr lang="en-US">
                    <a:noFill/>
                  </a:rPr>
                  <a:t> </a:t>
                </a:r>
              </a:p>
            </p:txBody>
          </p:sp>
        </mc:Fallback>
      </mc:AlternateContent>
    </p:spTree>
    <p:extLst>
      <p:ext uri="{BB962C8B-B14F-4D97-AF65-F5344CB8AC3E}">
        <p14:creationId xmlns:p14="http://schemas.microsoft.com/office/powerpoint/2010/main" val="3212228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Теорија корисности</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sr-Cyrl-RS" dirty="0" smtClean="0">
                    <a:latin typeface="Times New Roman" panose="02020603050405020304" pitchFamily="18" charset="0"/>
                    <a:cs typeface="Times New Roman" panose="02020603050405020304" pitchFamily="18" charset="0"/>
                  </a:rPr>
                  <a:t>За логаритамску функцију корисности се добија:</a:t>
                </a:r>
              </a:p>
              <a:p>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𝑙𝑜𝑔</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𝑏</m:t>
                        </m:r>
                      </m:e>
                    </m:d>
                  </m:oMath>
                </a14:m>
                <a:endParaRPr lang="en-US" dirty="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𝑏</m:t>
                        </m:r>
                      </m:den>
                    </m:f>
                  </m:oMath>
                </a14:m>
                <a:endParaRPr lang="en-US" dirty="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b="0" i="1" smtClean="0">
                            <a:latin typeface="Cambria Math" panose="02040503050406030204" pitchFamily="18" charset="0"/>
                          </a:rPr>
                          <m:t>′</m:t>
                        </m:r>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𝑏</m:t>
                                </m:r>
                              </m:e>
                            </m:d>
                          </m:e>
                          <m:sup>
                            <m:r>
                              <a:rPr lang="en-US" i="1">
                                <a:latin typeface="Cambria Math" panose="02040503050406030204" pitchFamily="18" charset="0"/>
                              </a:rPr>
                              <m:t>2</m:t>
                            </m:r>
                          </m:sup>
                        </m:sSup>
                      </m:den>
                    </m:f>
                  </m:oMath>
                </a14:m>
                <a:endParaRPr lang="en-US" dirty="0"/>
              </a:p>
              <a:p>
                <a14:m>
                  <m:oMath xmlns:m="http://schemas.openxmlformats.org/officeDocument/2006/math">
                    <m:r>
                      <a:rPr lang="en-US" i="1">
                        <a:latin typeface="Cambria Math" panose="02040503050406030204" pitchFamily="18" charset="0"/>
                      </a:rPr>
                      <m:t>𝐴𝑉</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𝑏</m:t>
                        </m:r>
                      </m:den>
                    </m:f>
                  </m:oMath>
                </a14:m>
                <a:endParaRPr lang="en-US" dirty="0"/>
              </a:p>
              <a:p>
                <a:pPr marL="0" indent="0">
                  <a:buNone/>
                </a:pPr>
                <a:endParaRPr lang="sr-Cyrl-RS" dirty="0" smtClean="0">
                  <a:latin typeface="Times New Roman" panose="02020603050405020304" pitchFamily="18" charset="0"/>
                  <a:cs typeface="Times New Roman" panose="02020603050405020304" pitchFamily="18" charset="0"/>
                </a:endParaRPr>
              </a:p>
              <a:p>
                <a:pPr marL="0" indent="0">
                  <a:buNone/>
                </a:pPr>
                <a:r>
                  <a:rPr lang="sr-Cyrl-RS" dirty="0" smtClean="0">
                    <a:latin typeface="Times New Roman" panose="02020603050405020304" pitchFamily="18" charset="0"/>
                    <a:cs typeface="Times New Roman" panose="02020603050405020304" pitchFamily="18" charset="0"/>
                  </a:rPr>
                  <a:t>Аверзија према ризику се смањује, док се </a:t>
                </a:r>
                <a:r>
                  <a:rPr lang="en-US" i="1" dirty="0" smtClean="0">
                    <a:latin typeface="Times New Roman" panose="02020603050405020304" pitchFamily="18" charset="0"/>
                    <a:cs typeface="Times New Roman" panose="02020603050405020304" pitchFamily="18" charset="0"/>
                  </a:rPr>
                  <a:t>x</a:t>
                </a:r>
                <a:r>
                  <a:rPr lang="sr-Cyrl-RS" i="1" dirty="0"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повећава што је типично понашање већине људи.</a:t>
                </a: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t="-785"/>
                </a:stretch>
              </a:blipFill>
            </p:spPr>
            <p:txBody>
              <a:bodyPr/>
              <a:lstStyle/>
              <a:p>
                <a:r>
                  <a:rPr lang="en-US">
                    <a:noFill/>
                  </a:rPr>
                  <a:t> </a:t>
                </a:r>
              </a:p>
            </p:txBody>
          </p:sp>
        </mc:Fallback>
      </mc:AlternateContent>
    </p:spTree>
    <p:extLst>
      <p:ext uri="{BB962C8B-B14F-4D97-AF65-F5344CB8AC3E}">
        <p14:creationId xmlns:p14="http://schemas.microsoft.com/office/powerpoint/2010/main" val="3475432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smtClean="0">
                <a:latin typeface="Times New Roman" panose="02020603050405020304" pitchFamily="18" charset="0"/>
                <a:cs typeface="Times New Roman" panose="02020603050405020304" pitchFamily="18" charset="0"/>
              </a:rPr>
              <a:t>Метода компромисног рангирања</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just">
                  <a:buNone/>
                </a:pPr>
                <a:r>
                  <a:rPr lang="sr-Cyrl-RS" dirty="0" smtClean="0">
                    <a:latin typeface="Times New Roman" panose="02020603050405020304" pitchFamily="18" charset="0"/>
                    <a:cs typeface="Times New Roman" panose="02020603050405020304" pitchFamily="18" charset="0"/>
                  </a:rPr>
                  <a:t>У циљу вишекритеријумског рангирања алтернатива при решавању различитих проблема одлучивања, користи се компромисно рангирање и метода </a:t>
                </a:r>
                <a:r>
                  <a:rPr lang="en-US" dirty="0" smtClean="0">
                    <a:latin typeface="Times New Roman" panose="02020603050405020304" pitchFamily="18" charset="0"/>
                    <a:cs typeface="Times New Roman" panose="02020603050405020304" pitchFamily="18" charset="0"/>
                  </a:rPr>
                  <a:t>IKOR </a:t>
                </a:r>
                <a:r>
                  <a:rPr lang="sr-Cyrl-RS" dirty="0" smtClean="0">
                    <a:latin typeface="Times New Roman" panose="02020603050405020304" pitchFamily="18" charset="0"/>
                    <a:cs typeface="Times New Roman" panose="02020603050405020304" pitchFamily="18" charset="0"/>
                  </a:rPr>
                  <a:t>(итеративно компромисно рангирање).</a:t>
                </a:r>
              </a:p>
              <a:p>
                <a:pPr marL="0" indent="0" algn="ctr">
                  <a:buNone/>
                </a:pPr>
                <a:r>
                  <a:rPr lang="en-US" dirty="0" smtClean="0">
                    <a:latin typeface="Times New Roman" panose="02020603050405020304" pitchFamily="18" charset="0"/>
                    <a:cs typeface="Times New Roman" panose="02020603050405020304" pitchFamily="18" charset="0"/>
                  </a:rPr>
                  <a:t>“</a:t>
                </a:r>
                <a:r>
                  <a:rPr lang="sr-Cyrl-RS" dirty="0" smtClean="0">
                    <a:latin typeface="Times New Roman" panose="02020603050405020304" pitchFamily="18" charset="0"/>
                    <a:cs typeface="Times New Roman" panose="02020603050405020304" pitchFamily="18" charset="0"/>
                  </a:rPr>
                  <a:t>Решење које је најближе идеалном, на основу усвојене мере растојања, назива се компромисним решењем</a:t>
                </a:r>
                <a:r>
                  <a:rPr lang="en-US" dirty="0" smtClean="0">
                    <a:latin typeface="Times New Roman" panose="02020603050405020304" pitchFamily="18" charset="0"/>
                    <a:cs typeface="Times New Roman" panose="02020603050405020304" pitchFamily="18" charset="0"/>
                  </a:rPr>
                  <a:t>”</a:t>
                </a:r>
                <a:endParaRPr lang="sr-Cyrl-RS" dirty="0" smtClean="0">
                  <a:latin typeface="Times New Roman" panose="02020603050405020304" pitchFamily="18" charset="0"/>
                  <a:cs typeface="Times New Roman" panose="02020603050405020304" pitchFamily="18" charset="0"/>
                </a:endParaRPr>
              </a:p>
              <a:p>
                <a:pPr marL="0" indent="0" algn="just">
                  <a:buNone/>
                </a:pPr>
                <a:endParaRPr lang="sr-Cyrl-RS" dirty="0" smtClean="0">
                  <a:latin typeface="Times New Roman" panose="02020603050405020304" pitchFamily="18" charset="0"/>
                  <a:cs typeface="Times New Roman" panose="02020603050405020304" pitchFamily="18" charset="0"/>
                </a:endParaRPr>
              </a:p>
              <a:p>
                <a:pPr marL="0" indent="0" algn="just">
                  <a:buNone/>
                </a:pPr>
                <a:r>
                  <a:rPr lang="sr-Cyrl-RS" dirty="0" smtClean="0">
                    <a:latin typeface="Times New Roman" panose="02020603050405020304" pitchFamily="18" charset="0"/>
                    <a:cs typeface="Times New Roman" panose="02020603050405020304" pitchFamily="18" charset="0"/>
                  </a:rPr>
                  <a:t>Као мера растојања од иде</a:t>
                </a:r>
                <a:r>
                  <a:rPr lang="en-US" dirty="0" smtClean="0">
                    <a:latin typeface="Times New Roman" panose="02020603050405020304" pitchFamily="18" charset="0"/>
                    <a:cs typeface="Times New Roman" panose="02020603050405020304" pitchFamily="18" charset="0"/>
                  </a:rPr>
                  <a:t>a</a:t>
                </a:r>
                <a:r>
                  <a:rPr lang="sr-Cyrl-RS" dirty="0" smtClean="0">
                    <a:latin typeface="Times New Roman" panose="02020603050405020304" pitchFamily="18" charset="0"/>
                    <a:cs typeface="Times New Roman" panose="02020603050405020304" pitchFamily="18" charset="0"/>
                  </a:rPr>
                  <a:t>лне тачке користи се метрика:</a:t>
                </a:r>
                <a:endParaRPr lang="en-US" dirty="0">
                  <a:latin typeface="Times New Roman" panose="02020603050405020304" pitchFamily="18" charset="0"/>
                  <a:cs typeface="Times New Roman" panose="02020603050405020304" pitchFamily="18" charset="0"/>
                </a:endParaRPr>
              </a:p>
              <a:p>
                <a:pPr marL="0" indent="0" algn="just">
                  <a:buNone/>
                </a:pPr>
                <a:endParaRPr lang="sr-Cyrl-RS" dirty="0" smtClean="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𝑝</m:t>
                          </m:r>
                        </m:sub>
                      </m:sSub>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𝐹</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𝐹</m:t>
                          </m:r>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𝑥</m:t>
                                              </m:r>
                                            </m:e>
                                          </m:d>
                                        </m:e>
                                      </m:d>
                                    </m:e>
                                    <m:sup>
                                      <m:r>
                                        <a:rPr lang="en-US" i="1">
                                          <a:latin typeface="Cambria Math" panose="02040503050406030204" pitchFamily="18" charset="0"/>
                                        </a:rPr>
                                        <m:t>𝑝</m:t>
                                      </m:r>
                                    </m:sup>
                                  </m:sSup>
                                </m:e>
                              </m:nary>
                            </m:e>
                          </m:d>
                        </m:e>
                        <m:sup>
                          <m:r>
                            <a:rPr lang="en-US" i="1">
                              <a:latin typeface="Cambria Math" panose="02040503050406030204" pitchFamily="18" charset="0"/>
                            </a:rPr>
                            <m:t>1/</m:t>
                          </m:r>
                          <m:r>
                            <a:rPr lang="en-US" i="1">
                              <a:latin typeface="Cambria Math" panose="02040503050406030204" pitchFamily="18" charset="0"/>
                            </a:rPr>
                            <m:t>𝑝</m:t>
                          </m:r>
                        </m:sup>
                      </m:sSup>
                      <m:r>
                        <a:rPr lang="en-US" i="1">
                          <a:latin typeface="Cambria Math" panose="02040503050406030204" pitchFamily="18" charset="0"/>
                        </a:rPr>
                        <m:t> , 1≤</m:t>
                      </m:r>
                      <m:r>
                        <a:rPr lang="en-US" i="1">
                          <a:latin typeface="Cambria Math" panose="02040503050406030204" pitchFamily="18" charset="0"/>
                        </a:rPr>
                        <m:t>𝑝</m:t>
                      </m:r>
                      <m:r>
                        <a:rPr lang="en-US" i="1">
                          <a:latin typeface="Cambria Math" panose="02040503050406030204" pitchFamily="18" charset="0"/>
                        </a:rPr>
                        <m:t>≤∞</m:t>
                      </m:r>
                    </m:oMath>
                  </m:oMathPara>
                </a14:m>
                <a:endParaRPr lang="en-US" dirty="0"/>
              </a:p>
              <a:p>
                <a:pPr marL="0" indent="0" algn="just">
                  <a:buNone/>
                </a:pPr>
                <a:endParaRPr lang="sr-Cyrl-R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t="-785" r="-638"/>
                </a:stretch>
              </a:blipFill>
            </p:spPr>
            <p:txBody>
              <a:bodyPr/>
              <a:lstStyle/>
              <a:p>
                <a:r>
                  <a:rPr lang="en-US">
                    <a:noFill/>
                  </a:rPr>
                  <a:t> </a:t>
                </a:r>
              </a:p>
            </p:txBody>
          </p:sp>
        </mc:Fallback>
      </mc:AlternateContent>
    </p:spTree>
    <p:extLst>
      <p:ext uri="{BB962C8B-B14F-4D97-AF65-F5344CB8AC3E}">
        <p14:creationId xmlns:p14="http://schemas.microsoft.com/office/powerpoint/2010/main" val="45157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Теорија корисности</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sr-Cyrl-RS" dirty="0">
                    <a:latin typeface="Times New Roman" panose="02020603050405020304" pitchFamily="18" charset="0"/>
                    <a:cs typeface="Times New Roman" panose="02020603050405020304" pitchFamily="18" charset="0"/>
                  </a:rPr>
                  <a:t>За </a:t>
                </a:r>
                <a:r>
                  <a:rPr lang="sr-Cyrl-RS" dirty="0" smtClean="0">
                    <a:latin typeface="Times New Roman" panose="02020603050405020304" pitchFamily="18" charset="0"/>
                    <a:cs typeface="Times New Roman" panose="02020603050405020304" pitchFamily="18" charset="0"/>
                  </a:rPr>
                  <a:t>квадратну </a:t>
                </a:r>
                <a:r>
                  <a:rPr lang="sr-Cyrl-RS" dirty="0">
                    <a:latin typeface="Times New Roman" panose="02020603050405020304" pitchFamily="18" charset="0"/>
                    <a:cs typeface="Times New Roman" panose="02020603050405020304" pitchFamily="18" charset="0"/>
                  </a:rPr>
                  <a:t>функцију корисности се добија:</a:t>
                </a:r>
              </a:p>
              <a:p>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𝑏𝑥</m:t>
                    </m:r>
                    <m:r>
                      <a:rPr lang="en-US" i="1">
                        <a:latin typeface="Cambria Math" panose="02040503050406030204" pitchFamily="18" charset="0"/>
                      </a:rPr>
                      <m:t>+</m:t>
                    </m:r>
                    <m:r>
                      <a:rPr lang="en-US" i="1">
                        <a:latin typeface="Cambria Math" panose="02040503050406030204" pitchFamily="18" charset="0"/>
                      </a:rPr>
                      <m:t>𝑐</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endParaRPr lang="en-US" dirty="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−2</m:t>
                    </m:r>
                    <m:r>
                      <a:rPr lang="en-US" i="1">
                        <a:latin typeface="Cambria Math" panose="02040503050406030204" pitchFamily="18" charset="0"/>
                      </a:rPr>
                      <m:t>𝑐𝑥</m:t>
                    </m:r>
                  </m:oMath>
                </a14:m>
                <a:endParaRPr lang="en-US" dirty="0"/>
              </a:p>
              <a:p>
                <a14:m>
                  <m:oMath xmlns:m="http://schemas.openxmlformats.org/officeDocument/2006/math">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e>
                      <m:sup>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e>
                        </m:d>
                      </m:sup>
                    </m:sSup>
                    <m:r>
                      <a:rPr lang="en-US" i="1">
                        <a:latin typeface="Cambria Math" panose="02040503050406030204" pitchFamily="18" charset="0"/>
                      </a:rPr>
                      <m:t>=−2</m:t>
                    </m:r>
                    <m:r>
                      <a:rPr lang="en-US" i="1">
                        <a:latin typeface="Cambria Math" panose="02040503050406030204" pitchFamily="18" charset="0"/>
                      </a:rPr>
                      <m:t>𝑐</m:t>
                    </m:r>
                  </m:oMath>
                </a14:m>
                <a:endParaRPr lang="en-US" dirty="0"/>
              </a:p>
              <a:p>
                <a14:m>
                  <m:oMath xmlns:m="http://schemas.openxmlformats.org/officeDocument/2006/math">
                    <m:r>
                      <a:rPr lang="en-US" i="1">
                        <a:latin typeface="Cambria Math" panose="02040503050406030204" pitchFamily="18" charset="0"/>
                      </a:rPr>
                      <m:t>𝐴𝑉</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𝑐</m:t>
                        </m:r>
                      </m:num>
                      <m:den>
                        <m:r>
                          <a:rPr lang="en-US" i="1">
                            <a:latin typeface="Cambria Math" panose="02040503050406030204" pitchFamily="18" charset="0"/>
                          </a:rPr>
                          <m:t>𝑏</m:t>
                        </m:r>
                        <m:r>
                          <a:rPr lang="en-US" i="1">
                            <a:latin typeface="Cambria Math" panose="02040503050406030204" pitchFamily="18" charset="0"/>
                          </a:rPr>
                          <m:t>−2</m:t>
                        </m:r>
                        <m:r>
                          <a:rPr lang="en-US" i="1">
                            <a:latin typeface="Cambria Math" panose="02040503050406030204" pitchFamily="18" charset="0"/>
                          </a:rPr>
                          <m:t>𝑐𝑥</m:t>
                        </m:r>
                      </m:den>
                    </m:f>
                  </m:oMath>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sr-Cyrl-RS" dirty="0" smtClean="0">
                    <a:latin typeface="Times New Roman" panose="02020603050405020304" pitchFamily="18" charset="0"/>
                    <a:cs typeface="Times New Roman" panose="02020603050405020304" pitchFamily="18" charset="0"/>
                  </a:rPr>
                  <a:t>Аверзија према ризику се повећава ако се </a:t>
                </a:r>
                <a:r>
                  <a:rPr lang="en-US" i="1" dirty="0">
                    <a:latin typeface="Times New Roman" panose="02020603050405020304" pitchFamily="18" charset="0"/>
                    <a:cs typeface="Times New Roman" panose="02020603050405020304" pitchFamily="18" charset="0"/>
                  </a:rPr>
                  <a:t>x</a:t>
                </a:r>
                <a:r>
                  <a:rPr lang="sr-Cyrl-RS" i="1" dirty="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повећава. </a:t>
                </a:r>
                <a:r>
                  <a:rPr lang="sr-Cyrl-RS" smtClean="0">
                    <a:latin typeface="Times New Roman" panose="02020603050405020304" pitchFamily="18" charset="0"/>
                    <a:cs typeface="Times New Roman" panose="02020603050405020304" pitchFamily="18" charset="0"/>
                  </a:rPr>
                  <a:t>Ово није пожељно у одлучивању. </a:t>
                </a: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t="-785"/>
                </a:stretch>
              </a:blipFill>
            </p:spPr>
            <p:txBody>
              <a:bodyPr/>
              <a:lstStyle/>
              <a:p>
                <a:r>
                  <a:rPr lang="en-US">
                    <a:noFill/>
                  </a:rPr>
                  <a:t> </a:t>
                </a:r>
              </a:p>
            </p:txBody>
          </p:sp>
        </mc:Fallback>
      </mc:AlternateContent>
    </p:spTree>
    <p:extLst>
      <p:ext uri="{BB962C8B-B14F-4D97-AF65-F5344CB8AC3E}">
        <p14:creationId xmlns:p14="http://schemas.microsoft.com/office/powerpoint/2010/main" val="774222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Теорија корисности</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91885" y="1828800"/>
            <a:ext cx="8596668" cy="3030738"/>
          </a:xfrm>
        </p:spPr>
        <p:txBody>
          <a:bodyPr/>
          <a:lstStyle/>
          <a:p>
            <a:pPr marL="0" indent="0" algn="just">
              <a:buNone/>
            </a:pPr>
            <a:r>
              <a:rPr lang="sr-Cyrl-RS" dirty="0" smtClean="0">
                <a:latin typeface="Times New Roman" panose="02020603050405020304" pitchFamily="18" charset="0"/>
                <a:cs typeface="Times New Roman" panose="02020603050405020304" pitchFamily="18" charset="0"/>
              </a:rPr>
              <a:t>Када је функција корисности доносиоца одлуке, </a:t>
            </a:r>
          </a:p>
          <a:p>
            <a:pPr marL="0" indent="0" algn="just">
              <a:buNone/>
            </a:pPr>
            <a:r>
              <a:rPr lang="sr-Cyrl-RS" dirty="0" smtClean="0">
                <a:latin typeface="Times New Roman" panose="02020603050405020304" pitchFamily="18" charset="0"/>
                <a:cs typeface="Times New Roman" panose="02020603050405020304" pitchFamily="18" charset="0"/>
              </a:rPr>
              <a:t>конкавног облика (прва слика), онда је реч о особи</a:t>
            </a:r>
          </a:p>
          <a:p>
            <a:pPr marL="0" indent="0" algn="just">
              <a:buNone/>
            </a:pPr>
            <a:r>
              <a:rPr lang="sr-Cyrl-RS" dirty="0" smtClean="0">
                <a:latin typeface="Times New Roman" panose="02020603050405020304" pitchFamily="18" charset="0"/>
                <a:cs typeface="Times New Roman" panose="02020603050405020304" pitchFamily="18" charset="0"/>
              </a:rPr>
              <a:t>са аверзијом према ризику.</a:t>
            </a:r>
          </a:p>
          <a:p>
            <a:pPr marL="0" indent="0" algn="just">
              <a:buNone/>
            </a:pPr>
            <a:endParaRPr lang="sr-Cyrl-RS" dirty="0" smtClean="0">
              <a:latin typeface="Times New Roman" panose="02020603050405020304" pitchFamily="18" charset="0"/>
              <a:cs typeface="Times New Roman" panose="02020603050405020304" pitchFamily="18" charset="0"/>
            </a:endParaRPr>
          </a:p>
          <a:p>
            <a:pPr marL="0" indent="0" algn="just">
              <a:buNone/>
            </a:pPr>
            <a:r>
              <a:rPr lang="sr-Cyrl-RS" dirty="0" smtClean="0">
                <a:latin typeface="Times New Roman" panose="02020603050405020304" pitchFamily="18" charset="0"/>
                <a:cs typeface="Times New Roman" panose="02020603050405020304" pitchFamily="18" charset="0"/>
              </a:rPr>
              <a:t>Када је функција корисности конвексног облика, као на </a:t>
            </a:r>
          </a:p>
          <a:p>
            <a:pPr marL="0" indent="0" algn="just">
              <a:buNone/>
            </a:pPr>
            <a:r>
              <a:rPr lang="sr-Cyrl-RS" dirty="0" smtClean="0">
                <a:latin typeface="Times New Roman" panose="02020603050405020304" pitchFamily="18" charset="0"/>
                <a:cs typeface="Times New Roman" panose="02020603050405020304" pitchFamily="18" charset="0"/>
              </a:rPr>
              <a:t>другој слици, тада је реч о особи која радо улази у ризик, </a:t>
            </a:r>
          </a:p>
          <a:p>
            <a:pPr marL="0" indent="0" algn="just">
              <a:buNone/>
            </a:pPr>
            <a:r>
              <a:rPr lang="sr-Cyrl-RS" dirty="0" smtClean="0">
                <a:latin typeface="Times New Roman" panose="02020603050405020304" pitchFamily="18" charset="0"/>
                <a:cs typeface="Times New Roman" panose="02020603050405020304" pitchFamily="18" charset="0"/>
              </a:rPr>
              <a:t>тј., о особини склоност ка ризику.</a:t>
            </a:r>
          </a:p>
          <a:p>
            <a:pPr marL="0" indent="0" algn="just">
              <a:buNone/>
            </a:pPr>
            <a:endParaRPr lang="en-US" dirty="0" smtClean="0">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48000" y="2065972"/>
            <a:ext cx="6045149" cy="2767676"/>
            <a:chOff x="0" y="0"/>
            <a:chExt cx="5700383" cy="2767833"/>
          </a:xfrm>
        </p:grpSpPr>
        <p:sp>
          <p:nvSpPr>
            <p:cNvPr id="5" name="Rectangle 4"/>
            <p:cNvSpPr/>
            <p:nvPr/>
          </p:nvSpPr>
          <p:spPr>
            <a:xfrm>
              <a:off x="0" y="459696"/>
              <a:ext cx="136559" cy="193550"/>
            </a:xfrm>
            <a:prstGeom prst="rect">
              <a:avLst/>
            </a:prstGeom>
            <a:ln>
              <a:noFill/>
            </a:ln>
          </p:spPr>
          <p:txBody>
            <a:bodyPr vert="horz" lIns="0" tIns="0" rIns="0" bIns="0" rtlCol="0">
              <a:noAutofit/>
            </a:bodyPr>
            <a:lstStyle/>
            <a:p>
              <a:pPr>
                <a:lnSpc>
                  <a:spcPct val="107000"/>
                </a:lnSpc>
                <a:spcAft>
                  <a:spcPts val="800"/>
                </a:spcAft>
              </a:pPr>
              <a:r>
                <a:rPr lang="en-US" sz="1200" dirty="0" smtClean="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04775" y="437550"/>
              <a:ext cx="52795" cy="211876"/>
            </a:xfrm>
            <a:prstGeom prst="rect">
              <a:avLst/>
            </a:prstGeom>
            <a:ln>
              <a:noFill/>
            </a:ln>
          </p:spPr>
          <p:txBody>
            <a:bodyPr vert="horz" lIns="0" tIns="0" rIns="0" bIns="0" rtlCol="0">
              <a:noAutofit/>
            </a:bodyPr>
            <a:lstStyle/>
            <a:p>
              <a:pPr>
                <a:lnSpc>
                  <a:spcPct val="107000"/>
                </a:lnSpc>
                <a:spcAft>
                  <a:spcPts val="800"/>
                </a:spcAft>
              </a:pPr>
              <a:r>
                <a:rPr lang="en-US" sz="1200">
                  <a:effectLst/>
                  <a:latin typeface="Arial" panose="020B0604020202020204" pitchFamily="34" charset="0"/>
                  <a:ea typeface="Arial" panose="020B0604020202020204" pitchFamily="34" charset="0"/>
                </a:rPr>
                <a:t> </a:t>
              </a:r>
              <a:endParaRPr lang="en-US" sz="120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28918" y="459696"/>
              <a:ext cx="652542" cy="193550"/>
            </a:xfrm>
            <a:prstGeom prst="rect">
              <a:avLst/>
            </a:prstGeom>
            <a:ln>
              <a:noFill/>
            </a:ln>
          </p:spPr>
          <p:txBody>
            <a:bodyPr vert="horz" lIns="0" tIns="0" rIns="0" bIns="0" rtlCol="0">
              <a:noAutofit/>
            </a:bodyPr>
            <a:lstStyle/>
            <a:p>
              <a:pPr>
                <a:lnSpc>
                  <a:spcPct val="107000"/>
                </a:lnSpc>
                <a:spcAft>
                  <a:spcPts val="800"/>
                </a:spcAft>
              </a:pPr>
              <a:endParaRPr lang="en-US" sz="12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724535" y="459696"/>
              <a:ext cx="58147" cy="193550"/>
            </a:xfrm>
            <a:prstGeom prst="rect">
              <a:avLst/>
            </a:prstGeom>
            <a:ln>
              <a:noFill/>
            </a:ln>
          </p:spPr>
          <p:txBody>
            <a:bodyPr vert="horz" lIns="0" tIns="0" rIns="0" bIns="0" rtlCol="0">
              <a:noAutofit/>
            </a:bodyPr>
            <a:lstStyle/>
            <a:p>
              <a:pPr>
                <a:lnSpc>
                  <a:spcPct val="107000"/>
                </a:lnSpc>
                <a:spcAft>
                  <a:spcPts val="800"/>
                </a:spcAft>
              </a:pPr>
              <a:endParaRPr lang="en-US" sz="12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763016" y="459696"/>
              <a:ext cx="2332731" cy="193550"/>
            </a:xfrm>
            <a:prstGeom prst="rect">
              <a:avLst/>
            </a:prstGeom>
            <a:ln>
              <a:noFill/>
            </a:ln>
          </p:spPr>
          <p:txBody>
            <a:bodyPr vert="horz" lIns="0" tIns="0" rIns="0" bIns="0" rtlCol="0">
              <a:noAutofit/>
            </a:bodyPr>
            <a:lstStyle/>
            <a:p>
              <a:pPr>
                <a:lnSpc>
                  <a:spcPct val="107000"/>
                </a:lnSpc>
                <a:spcAft>
                  <a:spcPts val="800"/>
                </a:spcAft>
              </a:pPr>
              <a:endParaRPr lang="en-US" sz="12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886841" y="631146"/>
              <a:ext cx="451877" cy="193550"/>
            </a:xfrm>
            <a:prstGeom prst="rect">
              <a:avLst/>
            </a:prstGeom>
            <a:ln>
              <a:noFill/>
            </a:ln>
          </p:spPr>
          <p:txBody>
            <a:bodyPr vert="horz" lIns="0" tIns="0" rIns="0" bIns="0" rtlCol="0">
              <a:noAutofit/>
            </a:bodyPr>
            <a:lstStyle/>
            <a:p>
              <a:pPr>
                <a:lnSpc>
                  <a:spcPct val="107000"/>
                </a:lnSpc>
                <a:spcAft>
                  <a:spcPts val="800"/>
                </a:spcAft>
              </a:pPr>
              <a:endParaRPr lang="en-US" sz="12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1229995" y="631146"/>
              <a:ext cx="1763230" cy="193550"/>
            </a:xfrm>
            <a:prstGeom prst="rect">
              <a:avLst/>
            </a:prstGeom>
            <a:ln>
              <a:noFill/>
            </a:ln>
          </p:spPr>
          <p:txBody>
            <a:bodyPr vert="horz" lIns="0" tIns="0" rIns="0" bIns="0" rtlCol="0">
              <a:noAutofit/>
            </a:bodyPr>
            <a:lstStyle/>
            <a:p>
              <a:pPr>
                <a:lnSpc>
                  <a:spcPct val="107000"/>
                </a:lnSpc>
                <a:spcAft>
                  <a:spcPts val="800"/>
                </a:spcAft>
              </a:pPr>
              <a:r>
                <a:rPr lang="de-DE" sz="1200" dirty="0" smtClean="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228918" y="802977"/>
              <a:ext cx="1769311" cy="193550"/>
            </a:xfrm>
            <a:prstGeom prst="rect">
              <a:avLst/>
            </a:prstGeom>
            <a:ln>
              <a:noFill/>
            </a:ln>
          </p:spPr>
          <p:txBody>
            <a:bodyPr vert="horz" lIns="0" tIns="0" rIns="0" bIns="0" rtlCol="0">
              <a:noAutofit/>
            </a:bodyPr>
            <a:lstStyle/>
            <a:p>
              <a:pPr>
                <a:lnSpc>
                  <a:spcPct val="107000"/>
                </a:lnSpc>
                <a:spcAft>
                  <a:spcPts val="800"/>
                </a:spcAft>
              </a:pPr>
              <a:endParaRPr lang="en-US" sz="12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1554480" y="802977"/>
              <a:ext cx="42945" cy="193550"/>
            </a:xfrm>
            <a:prstGeom prst="rect">
              <a:avLst/>
            </a:prstGeom>
            <a:ln>
              <a:noFill/>
            </a:ln>
          </p:spPr>
          <p:txBody>
            <a:bodyPr vert="horz" lIns="0" tIns="0" rIns="0" bIns="0" rtlCol="0">
              <a:noAutofit/>
            </a:bodyPr>
            <a:lstStyle/>
            <a:p>
              <a:pPr>
                <a:lnSpc>
                  <a:spcPct val="107000"/>
                </a:lnSpc>
                <a:spcAft>
                  <a:spcPts val="800"/>
                </a:spcAft>
              </a:pPr>
              <a:r>
                <a:rPr lang="en-US" sz="1200">
                  <a:effectLst/>
                  <a:latin typeface="Times New Roman" panose="02020603050405020304" pitchFamily="18" charset="0"/>
                  <a:ea typeface="Times New Roman" panose="02020603050405020304" pitchFamily="18" charset="0"/>
                </a:rPr>
                <a:t> </a:t>
              </a:r>
            </a:p>
          </p:txBody>
        </p:sp>
        <p:sp>
          <p:nvSpPr>
            <p:cNvPr id="15" name="Rectangle 14"/>
            <p:cNvSpPr/>
            <p:nvPr/>
          </p:nvSpPr>
          <p:spPr>
            <a:xfrm>
              <a:off x="3137535" y="0"/>
              <a:ext cx="44592" cy="202692"/>
            </a:xfrm>
            <a:prstGeom prst="rect">
              <a:avLst/>
            </a:prstGeom>
            <a:ln>
              <a:noFill/>
            </a:ln>
          </p:spPr>
          <p:txBody>
            <a:bodyPr vert="horz" lIns="0" tIns="0" rIns="0" bIns="0" rtlCol="0">
              <a:noAutofit/>
            </a:bodyPr>
            <a:lstStyle/>
            <a:p>
              <a:pPr>
                <a:lnSpc>
                  <a:spcPct val="107000"/>
                </a:lnSpc>
                <a:spcAft>
                  <a:spcPts val="800"/>
                </a:spcAft>
              </a:pPr>
              <a:r>
                <a:rPr lang="en-US" sz="1200" b="1" i="1">
                  <a:solidFill>
                    <a:srgbClr val="00ADDC"/>
                  </a:solidFill>
                  <a:effectLst/>
                  <a:latin typeface="Cambria" panose="02040503050406030204" pitchFamily="18" charset="0"/>
                  <a:ea typeface="Cambria" panose="02040503050406030204" pitchFamily="18" charset="0"/>
                  <a:cs typeface="Cambria" panose="020405030504060302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3137535" y="171831"/>
              <a:ext cx="44592" cy="202692"/>
            </a:xfrm>
            <a:prstGeom prst="rect">
              <a:avLst/>
            </a:prstGeom>
            <a:ln>
              <a:noFill/>
            </a:ln>
          </p:spPr>
          <p:txBody>
            <a:bodyPr vert="horz" lIns="0" tIns="0" rIns="0" bIns="0" rtlCol="0">
              <a:noAutofit/>
            </a:bodyPr>
            <a:lstStyle/>
            <a:p>
              <a:pPr>
                <a:lnSpc>
                  <a:spcPct val="107000"/>
                </a:lnSpc>
                <a:spcAft>
                  <a:spcPts val="800"/>
                </a:spcAft>
              </a:pPr>
              <a:r>
                <a:rPr lang="en-US" sz="1200" b="1" i="1">
                  <a:solidFill>
                    <a:srgbClr val="00ADDC"/>
                  </a:solidFill>
                  <a:effectLst/>
                  <a:latin typeface="Cambria" panose="02040503050406030204" pitchFamily="18" charset="0"/>
                  <a:ea typeface="Cambria" panose="02040503050406030204" pitchFamily="18" charset="0"/>
                  <a:cs typeface="Cambria" panose="020405030504060302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3137535" y="352806"/>
              <a:ext cx="44592" cy="202692"/>
            </a:xfrm>
            <a:prstGeom prst="rect">
              <a:avLst/>
            </a:prstGeom>
            <a:ln>
              <a:noFill/>
            </a:ln>
          </p:spPr>
          <p:txBody>
            <a:bodyPr vert="horz" lIns="0" tIns="0" rIns="0" bIns="0" rtlCol="0">
              <a:noAutofit/>
            </a:bodyPr>
            <a:lstStyle/>
            <a:p>
              <a:pPr>
                <a:lnSpc>
                  <a:spcPct val="107000"/>
                </a:lnSpc>
                <a:spcAft>
                  <a:spcPts val="800"/>
                </a:spcAft>
              </a:pPr>
              <a:r>
                <a:rPr lang="en-US" sz="1200" b="1" i="1">
                  <a:solidFill>
                    <a:srgbClr val="00ADDC"/>
                  </a:solidFill>
                  <a:effectLst/>
                  <a:latin typeface="Cambria" panose="02040503050406030204" pitchFamily="18" charset="0"/>
                  <a:ea typeface="Cambria" panose="02040503050406030204" pitchFamily="18" charset="0"/>
                  <a:cs typeface="Cambria" panose="020405030504060302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3137535" y="534035"/>
              <a:ext cx="44592" cy="202692"/>
            </a:xfrm>
            <a:prstGeom prst="rect">
              <a:avLst/>
            </a:prstGeom>
            <a:ln>
              <a:noFill/>
            </a:ln>
          </p:spPr>
          <p:txBody>
            <a:bodyPr vert="horz" lIns="0" tIns="0" rIns="0" bIns="0" rtlCol="0">
              <a:noAutofit/>
            </a:bodyPr>
            <a:lstStyle/>
            <a:p>
              <a:pPr>
                <a:lnSpc>
                  <a:spcPct val="107000"/>
                </a:lnSpc>
                <a:spcAft>
                  <a:spcPts val="800"/>
                </a:spcAft>
              </a:pPr>
              <a:r>
                <a:rPr lang="en-US" sz="1200" b="1" i="1">
                  <a:solidFill>
                    <a:srgbClr val="00ADDC"/>
                  </a:solidFill>
                  <a:effectLst/>
                  <a:latin typeface="Cambria" panose="02040503050406030204" pitchFamily="18" charset="0"/>
                  <a:ea typeface="Cambria" panose="02040503050406030204" pitchFamily="18" charset="0"/>
                  <a:cs typeface="Cambria" panose="020405030504060302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9" name="Rectangle 18"/>
            <p:cNvSpPr/>
            <p:nvPr/>
          </p:nvSpPr>
          <p:spPr>
            <a:xfrm>
              <a:off x="3137535" y="715391"/>
              <a:ext cx="44592" cy="202692"/>
            </a:xfrm>
            <a:prstGeom prst="rect">
              <a:avLst/>
            </a:prstGeom>
            <a:ln>
              <a:noFill/>
            </a:ln>
          </p:spPr>
          <p:txBody>
            <a:bodyPr vert="horz" lIns="0" tIns="0" rIns="0" bIns="0" rtlCol="0">
              <a:noAutofit/>
            </a:bodyPr>
            <a:lstStyle/>
            <a:p>
              <a:pPr>
                <a:lnSpc>
                  <a:spcPct val="107000"/>
                </a:lnSpc>
                <a:spcAft>
                  <a:spcPts val="800"/>
                </a:spcAft>
              </a:pPr>
              <a:r>
                <a:rPr lang="en-US" sz="1200" b="1" i="1">
                  <a:solidFill>
                    <a:srgbClr val="00ADDC"/>
                  </a:solidFill>
                  <a:effectLst/>
                  <a:latin typeface="Cambria" panose="02040503050406030204" pitchFamily="18" charset="0"/>
                  <a:ea typeface="Cambria" panose="02040503050406030204" pitchFamily="18" charset="0"/>
                  <a:cs typeface="Cambria" panose="020405030504060302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3137535" y="886841"/>
              <a:ext cx="44592" cy="202692"/>
            </a:xfrm>
            <a:prstGeom prst="rect">
              <a:avLst/>
            </a:prstGeom>
            <a:ln>
              <a:noFill/>
            </a:ln>
          </p:spPr>
          <p:txBody>
            <a:bodyPr vert="horz" lIns="0" tIns="0" rIns="0" bIns="0" rtlCol="0">
              <a:noAutofit/>
            </a:bodyPr>
            <a:lstStyle/>
            <a:p>
              <a:pPr>
                <a:lnSpc>
                  <a:spcPct val="107000"/>
                </a:lnSpc>
                <a:spcAft>
                  <a:spcPts val="800"/>
                </a:spcAft>
              </a:pPr>
              <a:r>
                <a:rPr lang="en-US" sz="1200" b="1" i="1">
                  <a:solidFill>
                    <a:srgbClr val="00ADDC"/>
                  </a:solidFill>
                  <a:effectLst/>
                  <a:latin typeface="Cambria" panose="02040503050406030204" pitchFamily="18" charset="0"/>
                  <a:ea typeface="Cambria" panose="02040503050406030204" pitchFamily="18" charset="0"/>
                  <a:cs typeface="Cambria" panose="020405030504060302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1" name="Rectangle 20"/>
            <p:cNvSpPr/>
            <p:nvPr/>
          </p:nvSpPr>
          <p:spPr>
            <a:xfrm>
              <a:off x="3137535" y="1068197"/>
              <a:ext cx="44592" cy="202692"/>
            </a:xfrm>
            <a:prstGeom prst="rect">
              <a:avLst/>
            </a:prstGeom>
            <a:ln>
              <a:noFill/>
            </a:ln>
          </p:spPr>
          <p:txBody>
            <a:bodyPr vert="horz" lIns="0" tIns="0" rIns="0" bIns="0" rtlCol="0">
              <a:noAutofit/>
            </a:bodyPr>
            <a:lstStyle/>
            <a:p>
              <a:pPr>
                <a:lnSpc>
                  <a:spcPct val="107000"/>
                </a:lnSpc>
                <a:spcAft>
                  <a:spcPts val="800"/>
                </a:spcAft>
              </a:pPr>
              <a:r>
                <a:rPr lang="en-US" sz="1200" b="1" i="1">
                  <a:solidFill>
                    <a:srgbClr val="00ADDC"/>
                  </a:solidFill>
                  <a:effectLst/>
                  <a:latin typeface="Cambria" panose="02040503050406030204" pitchFamily="18" charset="0"/>
                  <a:ea typeface="Cambria" panose="02040503050406030204" pitchFamily="18" charset="0"/>
                  <a:cs typeface="Cambria" panose="020405030504060302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2" name="Shape 7885"/>
            <p:cNvSpPr/>
            <p:nvPr/>
          </p:nvSpPr>
          <p:spPr>
            <a:xfrm>
              <a:off x="3707130" y="1515923"/>
              <a:ext cx="50800" cy="1006475"/>
            </a:xfrm>
            <a:custGeom>
              <a:avLst/>
              <a:gdLst/>
              <a:ahLst/>
              <a:cxnLst/>
              <a:rect l="0" t="0" r="0" b="0"/>
              <a:pathLst>
                <a:path w="50800" h="1006475">
                  <a:moveTo>
                    <a:pt x="25400" y="0"/>
                  </a:moveTo>
                  <a:lnTo>
                    <a:pt x="50800" y="50800"/>
                  </a:lnTo>
                  <a:lnTo>
                    <a:pt x="31750" y="50800"/>
                  </a:lnTo>
                  <a:lnTo>
                    <a:pt x="31750" y="1000125"/>
                  </a:lnTo>
                  <a:cubicBezTo>
                    <a:pt x="31750" y="1003681"/>
                    <a:pt x="28956" y="1006475"/>
                    <a:pt x="25400" y="1006475"/>
                  </a:cubicBezTo>
                  <a:cubicBezTo>
                    <a:pt x="21844" y="1006475"/>
                    <a:pt x="19050" y="1003681"/>
                    <a:pt x="19050" y="1000125"/>
                  </a:cubicBezTo>
                  <a:lnTo>
                    <a:pt x="19050" y="50800"/>
                  </a:lnTo>
                  <a:lnTo>
                    <a:pt x="0" y="50800"/>
                  </a:lnTo>
                  <a:lnTo>
                    <a:pt x="2540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23" name="Shape 7886"/>
            <p:cNvSpPr/>
            <p:nvPr/>
          </p:nvSpPr>
          <p:spPr>
            <a:xfrm>
              <a:off x="3726180" y="2490648"/>
              <a:ext cx="1644650" cy="50800"/>
            </a:xfrm>
            <a:custGeom>
              <a:avLst/>
              <a:gdLst/>
              <a:ahLst/>
              <a:cxnLst/>
              <a:rect l="0" t="0" r="0" b="0"/>
              <a:pathLst>
                <a:path w="1644650" h="50800">
                  <a:moveTo>
                    <a:pt x="1593850" y="0"/>
                  </a:moveTo>
                  <a:lnTo>
                    <a:pt x="1644650" y="25400"/>
                  </a:lnTo>
                  <a:lnTo>
                    <a:pt x="1593850" y="50800"/>
                  </a:lnTo>
                  <a:lnTo>
                    <a:pt x="1593850" y="31750"/>
                  </a:lnTo>
                  <a:lnTo>
                    <a:pt x="6350" y="31750"/>
                  </a:lnTo>
                  <a:cubicBezTo>
                    <a:pt x="2794" y="31750"/>
                    <a:pt x="0" y="28956"/>
                    <a:pt x="0" y="25400"/>
                  </a:cubicBezTo>
                  <a:cubicBezTo>
                    <a:pt x="0" y="21844"/>
                    <a:pt x="2794" y="19050"/>
                    <a:pt x="6350" y="19050"/>
                  </a:cubicBezTo>
                  <a:lnTo>
                    <a:pt x="1593850" y="19050"/>
                  </a:lnTo>
                  <a:lnTo>
                    <a:pt x="159385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24" name="Shape 7887"/>
            <p:cNvSpPr/>
            <p:nvPr/>
          </p:nvSpPr>
          <p:spPr>
            <a:xfrm>
              <a:off x="3732403" y="1744523"/>
              <a:ext cx="1466977" cy="771525"/>
            </a:xfrm>
            <a:custGeom>
              <a:avLst/>
              <a:gdLst/>
              <a:ahLst/>
              <a:cxnLst/>
              <a:rect l="0" t="0" r="0" b="0"/>
              <a:pathLst>
                <a:path w="1466977" h="771525">
                  <a:moveTo>
                    <a:pt x="0" y="771525"/>
                  </a:moveTo>
                  <a:cubicBezTo>
                    <a:pt x="810260" y="771525"/>
                    <a:pt x="1466977" y="426085"/>
                    <a:pt x="1466977" y="0"/>
                  </a:cubicBezTo>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25" name="Rectangle 24"/>
            <p:cNvSpPr/>
            <p:nvPr/>
          </p:nvSpPr>
          <p:spPr>
            <a:xfrm>
              <a:off x="3814445" y="1551324"/>
              <a:ext cx="649527" cy="167743"/>
            </a:xfrm>
            <a:prstGeom prst="rect">
              <a:avLst/>
            </a:prstGeom>
            <a:ln>
              <a:noFill/>
            </a:ln>
          </p:spPr>
          <p:txBody>
            <a:bodyPr vert="horz" lIns="0" tIns="0" rIns="0" bIns="0" rtlCol="0">
              <a:noAutofit/>
            </a:bodyPr>
            <a:lstStyle/>
            <a:p>
              <a:pPr>
                <a:lnSpc>
                  <a:spcPct val="107000"/>
                </a:lnSpc>
                <a:spcAft>
                  <a:spcPts val="800"/>
                </a:spcAft>
              </a:pPr>
              <a:r>
                <a:rPr lang="en-US" sz="1000">
                  <a:effectLst/>
                  <a:latin typeface="Times New Roman" panose="02020603050405020304" pitchFamily="18" charset="0"/>
                  <a:ea typeface="Times New Roman" panose="02020603050405020304" pitchFamily="18" charset="0"/>
                </a:rPr>
                <a:t>Korisnost</a:t>
              </a:r>
              <a:endParaRPr lang="en-US" sz="1200">
                <a:effectLst/>
                <a:latin typeface="Times New Roman" panose="02020603050405020304" pitchFamily="18" charset="0"/>
                <a:ea typeface="Times New Roman" panose="02020603050405020304" pitchFamily="18" charset="0"/>
              </a:endParaRPr>
            </a:p>
          </p:txBody>
        </p:sp>
        <p:sp>
          <p:nvSpPr>
            <p:cNvPr id="26" name="Rectangle 25"/>
            <p:cNvSpPr/>
            <p:nvPr/>
          </p:nvSpPr>
          <p:spPr>
            <a:xfrm>
              <a:off x="4300855" y="1551324"/>
              <a:ext cx="37219" cy="167743"/>
            </a:xfrm>
            <a:prstGeom prst="rect">
              <a:avLst/>
            </a:prstGeom>
            <a:ln>
              <a:noFill/>
            </a:ln>
          </p:spPr>
          <p:txBody>
            <a:bodyPr vert="horz" lIns="0" tIns="0" rIns="0" bIns="0" rtlCol="0">
              <a:noAutofit/>
            </a:bodyPr>
            <a:lstStyle/>
            <a:p>
              <a:pPr>
                <a:lnSpc>
                  <a:spcPct val="107000"/>
                </a:lnSpc>
                <a:spcAft>
                  <a:spcPts val="800"/>
                </a:spcAft>
              </a:pPr>
              <a:r>
                <a:rPr lang="en-US" sz="10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7" name="Rectangle 26"/>
            <p:cNvSpPr/>
            <p:nvPr/>
          </p:nvSpPr>
          <p:spPr>
            <a:xfrm>
              <a:off x="4443984" y="2600090"/>
              <a:ext cx="1256399" cy="167743"/>
            </a:xfrm>
            <a:prstGeom prst="rect">
              <a:avLst/>
            </a:prstGeom>
            <a:ln>
              <a:noFill/>
            </a:ln>
          </p:spPr>
          <p:txBody>
            <a:bodyPr vert="horz" lIns="0" tIns="0" rIns="0" bIns="0" rtlCol="0">
              <a:noAutofit/>
            </a:bodyPr>
            <a:lstStyle/>
            <a:p>
              <a:pPr>
                <a:lnSpc>
                  <a:spcPct val="107000"/>
                </a:lnSpc>
                <a:spcAft>
                  <a:spcPts val="800"/>
                </a:spcAft>
              </a:pPr>
              <a:r>
                <a:rPr lang="en-US" sz="1000">
                  <a:effectLst/>
                  <a:latin typeface="Times New Roman" panose="02020603050405020304" pitchFamily="18" charset="0"/>
                  <a:ea typeface="Times New Roman" panose="02020603050405020304" pitchFamily="18" charset="0"/>
                </a:rPr>
                <a:t>Novčana vrednost</a:t>
              </a:r>
              <a:endParaRPr lang="en-US" sz="1200">
                <a:effectLst/>
                <a:latin typeface="Times New Roman" panose="02020603050405020304" pitchFamily="18" charset="0"/>
                <a:ea typeface="Times New Roman" panose="02020603050405020304" pitchFamily="18" charset="0"/>
              </a:endParaRPr>
            </a:p>
          </p:txBody>
        </p:sp>
        <p:sp>
          <p:nvSpPr>
            <p:cNvPr id="28" name="Rectangle 27"/>
            <p:cNvSpPr/>
            <p:nvPr/>
          </p:nvSpPr>
          <p:spPr>
            <a:xfrm>
              <a:off x="5378450" y="2600090"/>
              <a:ext cx="37219" cy="167743"/>
            </a:xfrm>
            <a:prstGeom prst="rect">
              <a:avLst/>
            </a:prstGeom>
            <a:ln>
              <a:noFill/>
            </a:ln>
          </p:spPr>
          <p:txBody>
            <a:bodyPr vert="horz" lIns="0" tIns="0" rIns="0" bIns="0" rtlCol="0">
              <a:noAutofit/>
            </a:bodyPr>
            <a:lstStyle/>
            <a:p>
              <a:pPr>
                <a:lnSpc>
                  <a:spcPct val="107000"/>
                </a:lnSpc>
                <a:spcAft>
                  <a:spcPts val="800"/>
                </a:spcAft>
              </a:pPr>
              <a:r>
                <a:rPr lang="en-US" sz="10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29" name="Shape 7892"/>
            <p:cNvSpPr/>
            <p:nvPr/>
          </p:nvSpPr>
          <p:spPr>
            <a:xfrm>
              <a:off x="3707130" y="93523"/>
              <a:ext cx="50800" cy="1006475"/>
            </a:xfrm>
            <a:custGeom>
              <a:avLst/>
              <a:gdLst/>
              <a:ahLst/>
              <a:cxnLst/>
              <a:rect l="0" t="0" r="0" b="0"/>
              <a:pathLst>
                <a:path w="50800" h="1006475">
                  <a:moveTo>
                    <a:pt x="25400" y="0"/>
                  </a:moveTo>
                  <a:lnTo>
                    <a:pt x="50800" y="50800"/>
                  </a:lnTo>
                  <a:lnTo>
                    <a:pt x="31750" y="50800"/>
                  </a:lnTo>
                  <a:lnTo>
                    <a:pt x="31750" y="1000125"/>
                  </a:lnTo>
                  <a:cubicBezTo>
                    <a:pt x="31750" y="1003681"/>
                    <a:pt x="28956" y="1006475"/>
                    <a:pt x="25400" y="1006475"/>
                  </a:cubicBezTo>
                  <a:cubicBezTo>
                    <a:pt x="21844" y="1006475"/>
                    <a:pt x="19050" y="1003681"/>
                    <a:pt x="19050" y="1000125"/>
                  </a:cubicBezTo>
                  <a:lnTo>
                    <a:pt x="19050" y="50800"/>
                  </a:lnTo>
                  <a:lnTo>
                    <a:pt x="0" y="50800"/>
                  </a:lnTo>
                  <a:lnTo>
                    <a:pt x="2540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US"/>
            </a:p>
          </p:txBody>
        </p:sp>
        <p:sp>
          <p:nvSpPr>
            <p:cNvPr id="30" name="Shape 7893"/>
            <p:cNvSpPr/>
            <p:nvPr/>
          </p:nvSpPr>
          <p:spPr>
            <a:xfrm>
              <a:off x="3726180" y="1068248"/>
              <a:ext cx="1644650" cy="50800"/>
            </a:xfrm>
            <a:custGeom>
              <a:avLst/>
              <a:gdLst/>
              <a:ahLst/>
              <a:cxnLst/>
              <a:rect l="0" t="0" r="0" b="0"/>
              <a:pathLst>
                <a:path w="1644650" h="50800">
                  <a:moveTo>
                    <a:pt x="1593850" y="0"/>
                  </a:moveTo>
                  <a:lnTo>
                    <a:pt x="1644650" y="25400"/>
                  </a:lnTo>
                  <a:lnTo>
                    <a:pt x="1593850" y="50800"/>
                  </a:lnTo>
                  <a:lnTo>
                    <a:pt x="1593850" y="31750"/>
                  </a:lnTo>
                  <a:lnTo>
                    <a:pt x="6350" y="31750"/>
                  </a:lnTo>
                  <a:cubicBezTo>
                    <a:pt x="2794" y="31750"/>
                    <a:pt x="0" y="28956"/>
                    <a:pt x="0" y="25400"/>
                  </a:cubicBezTo>
                  <a:cubicBezTo>
                    <a:pt x="0" y="21844"/>
                    <a:pt x="2794" y="19050"/>
                    <a:pt x="6350" y="19050"/>
                  </a:cubicBezTo>
                  <a:lnTo>
                    <a:pt x="1593850" y="19050"/>
                  </a:lnTo>
                  <a:lnTo>
                    <a:pt x="159385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US"/>
            </a:p>
          </p:txBody>
        </p:sp>
        <p:sp>
          <p:nvSpPr>
            <p:cNvPr id="31" name="Shape 7894"/>
            <p:cNvSpPr/>
            <p:nvPr/>
          </p:nvSpPr>
          <p:spPr>
            <a:xfrm>
              <a:off x="3742055" y="322123"/>
              <a:ext cx="1466977" cy="771525"/>
            </a:xfrm>
            <a:custGeom>
              <a:avLst/>
              <a:gdLst/>
              <a:ahLst/>
              <a:cxnLst/>
              <a:rect l="0" t="0" r="0" b="0"/>
              <a:pathLst>
                <a:path w="1466977" h="771525">
                  <a:moveTo>
                    <a:pt x="1466977" y="0"/>
                  </a:moveTo>
                  <a:cubicBezTo>
                    <a:pt x="656717" y="0"/>
                    <a:pt x="0" y="345440"/>
                    <a:pt x="0" y="771525"/>
                  </a:cubicBezTo>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en-US"/>
            </a:p>
          </p:txBody>
        </p:sp>
        <p:sp>
          <p:nvSpPr>
            <p:cNvPr id="32" name="Rectangle 31"/>
            <p:cNvSpPr/>
            <p:nvPr/>
          </p:nvSpPr>
          <p:spPr>
            <a:xfrm>
              <a:off x="3814445" y="130829"/>
              <a:ext cx="649527" cy="167743"/>
            </a:xfrm>
            <a:prstGeom prst="rect">
              <a:avLst/>
            </a:prstGeom>
            <a:ln>
              <a:noFill/>
            </a:ln>
          </p:spPr>
          <p:txBody>
            <a:bodyPr vert="horz" lIns="0" tIns="0" rIns="0" bIns="0" rtlCol="0">
              <a:noAutofit/>
            </a:bodyPr>
            <a:lstStyle/>
            <a:p>
              <a:pPr>
                <a:lnSpc>
                  <a:spcPct val="107000"/>
                </a:lnSpc>
                <a:spcAft>
                  <a:spcPts val="800"/>
                </a:spcAft>
              </a:pPr>
              <a:r>
                <a:rPr lang="en-US" sz="1000">
                  <a:effectLst/>
                  <a:latin typeface="Times New Roman" panose="02020603050405020304" pitchFamily="18" charset="0"/>
                  <a:ea typeface="Times New Roman" panose="02020603050405020304" pitchFamily="18" charset="0"/>
                </a:rPr>
                <a:t>Korisnost</a:t>
              </a:r>
              <a:endParaRPr lang="en-US" sz="1200">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4300855" y="130829"/>
              <a:ext cx="37219" cy="167743"/>
            </a:xfrm>
            <a:prstGeom prst="rect">
              <a:avLst/>
            </a:prstGeom>
            <a:ln>
              <a:noFill/>
            </a:ln>
          </p:spPr>
          <p:txBody>
            <a:bodyPr vert="horz" lIns="0" tIns="0" rIns="0" bIns="0" rtlCol="0">
              <a:noAutofit/>
            </a:bodyPr>
            <a:lstStyle/>
            <a:p>
              <a:pPr>
                <a:lnSpc>
                  <a:spcPct val="107000"/>
                </a:lnSpc>
                <a:spcAft>
                  <a:spcPts val="800"/>
                </a:spcAft>
              </a:pPr>
              <a:r>
                <a:rPr lang="en-US" sz="10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34" name="Rectangle 33"/>
            <p:cNvSpPr/>
            <p:nvPr/>
          </p:nvSpPr>
          <p:spPr>
            <a:xfrm>
              <a:off x="4443984" y="1179595"/>
              <a:ext cx="1256399" cy="167743"/>
            </a:xfrm>
            <a:prstGeom prst="rect">
              <a:avLst/>
            </a:prstGeom>
            <a:ln>
              <a:noFill/>
            </a:ln>
          </p:spPr>
          <p:txBody>
            <a:bodyPr vert="horz" lIns="0" tIns="0" rIns="0" bIns="0" rtlCol="0">
              <a:noAutofit/>
            </a:bodyPr>
            <a:lstStyle/>
            <a:p>
              <a:pPr>
                <a:lnSpc>
                  <a:spcPct val="107000"/>
                </a:lnSpc>
                <a:spcAft>
                  <a:spcPts val="800"/>
                </a:spcAft>
              </a:pPr>
              <a:r>
                <a:rPr lang="en-US" sz="1000">
                  <a:effectLst/>
                  <a:latin typeface="Times New Roman" panose="02020603050405020304" pitchFamily="18" charset="0"/>
                  <a:ea typeface="Times New Roman" panose="02020603050405020304" pitchFamily="18" charset="0"/>
                </a:rPr>
                <a:t>Novčana vrednost</a:t>
              </a:r>
              <a:endParaRPr lang="en-US" sz="1200">
                <a:effectLst/>
                <a:latin typeface="Times New Roman" panose="02020603050405020304" pitchFamily="18" charset="0"/>
                <a:ea typeface="Times New Roman" panose="02020603050405020304" pitchFamily="18" charset="0"/>
              </a:endParaRPr>
            </a:p>
          </p:txBody>
        </p:sp>
        <p:sp>
          <p:nvSpPr>
            <p:cNvPr id="35" name="Rectangle 34"/>
            <p:cNvSpPr/>
            <p:nvPr/>
          </p:nvSpPr>
          <p:spPr>
            <a:xfrm>
              <a:off x="5378450" y="1179595"/>
              <a:ext cx="37219" cy="167743"/>
            </a:xfrm>
            <a:prstGeom prst="rect">
              <a:avLst/>
            </a:prstGeom>
            <a:ln>
              <a:noFill/>
            </a:ln>
          </p:spPr>
          <p:txBody>
            <a:bodyPr vert="horz" lIns="0" tIns="0" rIns="0" bIns="0" rtlCol="0">
              <a:noAutofit/>
            </a:bodyPr>
            <a:lstStyle/>
            <a:p>
              <a:pPr>
                <a:lnSpc>
                  <a:spcPct val="107000"/>
                </a:lnSpc>
                <a:spcAft>
                  <a:spcPts val="800"/>
                </a:spcAft>
              </a:pPr>
              <a:r>
                <a:rPr lang="en-US" sz="10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109891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Теорија корисности</a:t>
            </a:r>
            <a:endParaRPr lang="en-US" sz="2400" dirty="0"/>
          </a:p>
        </p:txBody>
      </p:sp>
      <p:sp>
        <p:nvSpPr>
          <p:cNvPr id="3" name="Content Placeholder 2"/>
          <p:cNvSpPr>
            <a:spLocks noGrp="1"/>
          </p:cNvSpPr>
          <p:nvPr>
            <p:ph idx="1"/>
          </p:nvPr>
        </p:nvSpPr>
        <p:spPr>
          <a:xfrm>
            <a:off x="328992" y="1478925"/>
            <a:ext cx="8596668" cy="3880773"/>
          </a:xfrm>
        </p:spPr>
        <p:txBody>
          <a:bodyPr/>
          <a:lstStyle/>
          <a:p>
            <a:pPr marL="0" indent="0">
              <a:buNone/>
            </a:pPr>
            <a:endParaRPr lang="sr-Cyrl-RS" dirty="0" smtClean="0">
              <a:latin typeface="Times New Roman" panose="02020603050405020304" pitchFamily="18" charset="0"/>
              <a:cs typeface="Times New Roman" panose="02020603050405020304" pitchFamily="18" charset="0"/>
            </a:endParaRPr>
          </a:p>
          <a:p>
            <a:pPr marL="0" indent="0">
              <a:buNone/>
            </a:pPr>
            <a:endParaRPr lang="sr-Cyrl-RS" dirty="0">
              <a:latin typeface="Times New Roman" panose="02020603050405020304" pitchFamily="18" charset="0"/>
              <a:cs typeface="Times New Roman" panose="02020603050405020304" pitchFamily="18" charset="0"/>
            </a:endParaRPr>
          </a:p>
          <a:p>
            <a:pPr marL="0" indent="0">
              <a:buNone/>
            </a:pPr>
            <a:r>
              <a:rPr lang="sr-Cyrl-RS" dirty="0" smtClean="0">
                <a:latin typeface="Times New Roman" panose="02020603050405020304" pitchFamily="18" charset="0"/>
                <a:cs typeface="Times New Roman" panose="02020603050405020304" pitchFamily="18" charset="0"/>
              </a:rPr>
              <a:t>На овој слици је приказана ситуација када</a:t>
            </a:r>
          </a:p>
          <a:p>
            <a:pPr marL="0" indent="0">
              <a:buNone/>
            </a:pPr>
            <a:r>
              <a:rPr lang="sr-Cyrl-RS" dirty="0" smtClean="0">
                <a:latin typeface="Times New Roman" panose="02020603050405020304" pitchFamily="18" charset="0"/>
                <a:cs typeface="Times New Roman" panose="02020603050405020304" pitchFamily="18" charset="0"/>
              </a:rPr>
              <a:t>доносилац одлуке испољава функцију </a:t>
            </a:r>
          </a:p>
          <a:p>
            <a:pPr marL="0" indent="0">
              <a:buNone/>
            </a:pPr>
            <a:r>
              <a:rPr lang="sr-Cyrl-RS" dirty="0" smtClean="0">
                <a:latin typeface="Times New Roman" panose="02020603050405020304" pitchFamily="18" charset="0"/>
                <a:cs typeface="Times New Roman" panose="02020603050405020304" pitchFamily="18" charset="0"/>
              </a:rPr>
              <a:t>корисности. Такав доносилац одлуке је </a:t>
            </a:r>
          </a:p>
          <a:p>
            <a:pPr marL="0" indent="0">
              <a:buNone/>
            </a:pPr>
            <a:r>
              <a:rPr lang="sr-Cyrl-RS" dirty="0" smtClean="0">
                <a:latin typeface="Times New Roman" panose="02020603050405020304" pitchFamily="18" charset="0"/>
                <a:cs typeface="Times New Roman" panose="02020603050405020304" pitchFamily="18" charset="0"/>
              </a:rPr>
              <a:t>склон ризику при мањим новчаним изворима,</a:t>
            </a:r>
            <a:r>
              <a:rPr lang="en-US" dirty="0"/>
              <a:t> </a:t>
            </a:r>
            <a:r>
              <a:rPr lang="sr-Cyrl-RS" dirty="0" smtClean="0"/>
              <a:t>                   </a:t>
            </a:r>
            <a:r>
              <a:rPr lang="en-US" sz="1000" dirty="0" err="1" smtClean="0">
                <a:latin typeface="Times New Roman" panose="02020603050405020304" pitchFamily="18" charset="0"/>
                <a:cs typeface="Times New Roman" panose="02020603050405020304" pitchFamily="18" charset="0"/>
              </a:rPr>
              <a:t>Novčana</a:t>
            </a:r>
            <a:r>
              <a:rPr lang="en-US" sz="1000" dirty="0" smtClean="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vrednost</a:t>
            </a:r>
            <a:r>
              <a:rPr lang="en-US" sz="1000" dirty="0">
                <a:latin typeface="Times New Roman" panose="02020603050405020304" pitchFamily="18" charset="0"/>
                <a:cs typeface="Times New Roman" panose="02020603050405020304" pitchFamily="18" charset="0"/>
              </a:rPr>
              <a:t> </a:t>
            </a:r>
            <a:endParaRPr lang="sr-Cyrl-RS" sz="1000" dirty="0" smtClean="0">
              <a:latin typeface="Times New Roman" panose="02020603050405020304" pitchFamily="18" charset="0"/>
              <a:cs typeface="Times New Roman" panose="02020603050405020304" pitchFamily="18" charset="0"/>
            </a:endParaRPr>
          </a:p>
          <a:p>
            <a:pPr marL="0" indent="0">
              <a:buNone/>
            </a:pPr>
            <a:r>
              <a:rPr lang="sr-Cyrl-RS" dirty="0" smtClean="0">
                <a:latin typeface="Times New Roman" panose="02020603050405020304" pitchFamily="18" charset="0"/>
                <a:cs typeface="Times New Roman" panose="02020603050405020304" pitchFamily="18" charset="0"/>
              </a:rPr>
              <a:t>а онда се понаша сагласно аверзији према ризику.</a:t>
            </a:r>
            <a:endParaRPr lang="en-US"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5264150" y="2368732"/>
            <a:ext cx="2172970" cy="1573032"/>
            <a:chOff x="0" y="0"/>
            <a:chExt cx="1663700" cy="1025525"/>
          </a:xfrm>
        </p:grpSpPr>
        <p:sp>
          <p:nvSpPr>
            <p:cNvPr id="5" name="Shape 7899"/>
            <p:cNvSpPr/>
            <p:nvPr/>
          </p:nvSpPr>
          <p:spPr>
            <a:xfrm>
              <a:off x="0" y="0"/>
              <a:ext cx="50800" cy="1006475"/>
            </a:xfrm>
            <a:custGeom>
              <a:avLst/>
              <a:gdLst/>
              <a:ahLst/>
              <a:cxnLst/>
              <a:rect l="0" t="0" r="0" b="0"/>
              <a:pathLst>
                <a:path w="50800" h="1006475">
                  <a:moveTo>
                    <a:pt x="25400" y="0"/>
                  </a:moveTo>
                  <a:lnTo>
                    <a:pt x="50800" y="50800"/>
                  </a:lnTo>
                  <a:lnTo>
                    <a:pt x="31750" y="50800"/>
                  </a:lnTo>
                  <a:lnTo>
                    <a:pt x="31750" y="1000125"/>
                  </a:lnTo>
                  <a:cubicBezTo>
                    <a:pt x="31750" y="1003630"/>
                    <a:pt x="28956" y="1006475"/>
                    <a:pt x="25400" y="1006475"/>
                  </a:cubicBezTo>
                  <a:cubicBezTo>
                    <a:pt x="21844" y="1006475"/>
                    <a:pt x="19050" y="1003630"/>
                    <a:pt x="19050" y="1000125"/>
                  </a:cubicBezTo>
                  <a:lnTo>
                    <a:pt x="19050" y="50800"/>
                  </a:lnTo>
                  <a:lnTo>
                    <a:pt x="0" y="50800"/>
                  </a:lnTo>
                  <a:lnTo>
                    <a:pt x="2540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US"/>
            </a:p>
          </p:txBody>
        </p:sp>
        <p:sp>
          <p:nvSpPr>
            <p:cNvPr id="6" name="Shape 7900"/>
            <p:cNvSpPr/>
            <p:nvPr/>
          </p:nvSpPr>
          <p:spPr>
            <a:xfrm>
              <a:off x="19050" y="974725"/>
              <a:ext cx="1644650" cy="50800"/>
            </a:xfrm>
            <a:custGeom>
              <a:avLst/>
              <a:gdLst/>
              <a:ahLst/>
              <a:cxnLst/>
              <a:rect l="0" t="0" r="0" b="0"/>
              <a:pathLst>
                <a:path w="1644650" h="50800">
                  <a:moveTo>
                    <a:pt x="1593850" y="0"/>
                  </a:moveTo>
                  <a:lnTo>
                    <a:pt x="1644650" y="25400"/>
                  </a:lnTo>
                  <a:lnTo>
                    <a:pt x="1593850" y="50800"/>
                  </a:lnTo>
                  <a:lnTo>
                    <a:pt x="1593850" y="31750"/>
                  </a:lnTo>
                  <a:lnTo>
                    <a:pt x="6350" y="31750"/>
                  </a:lnTo>
                  <a:cubicBezTo>
                    <a:pt x="2794" y="31750"/>
                    <a:pt x="0" y="28905"/>
                    <a:pt x="0" y="25400"/>
                  </a:cubicBezTo>
                  <a:cubicBezTo>
                    <a:pt x="0" y="21895"/>
                    <a:pt x="2794" y="19050"/>
                    <a:pt x="6350" y="19050"/>
                  </a:cubicBezTo>
                  <a:lnTo>
                    <a:pt x="1593850" y="19050"/>
                  </a:lnTo>
                  <a:lnTo>
                    <a:pt x="159385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US"/>
            </a:p>
          </p:txBody>
        </p:sp>
        <p:sp>
          <p:nvSpPr>
            <p:cNvPr id="7" name="Rectangle 6"/>
            <p:cNvSpPr/>
            <p:nvPr/>
          </p:nvSpPr>
          <p:spPr>
            <a:xfrm>
              <a:off x="107315" y="37306"/>
              <a:ext cx="649527" cy="167743"/>
            </a:xfrm>
            <a:prstGeom prst="rect">
              <a:avLst/>
            </a:prstGeom>
            <a:ln>
              <a:noFill/>
            </a:ln>
          </p:spPr>
          <p:txBody>
            <a:bodyPr vert="horz" lIns="0" tIns="0" rIns="0" bIns="0" rtlCol="0">
              <a:noAutofit/>
            </a:bodyPr>
            <a:lstStyle/>
            <a:p>
              <a:pPr>
                <a:lnSpc>
                  <a:spcPct val="107000"/>
                </a:lnSpc>
                <a:spcAft>
                  <a:spcPts val="800"/>
                </a:spcAft>
              </a:pPr>
              <a:r>
                <a:rPr lang="en-US" sz="1000" dirty="0" err="1">
                  <a:effectLst/>
                  <a:latin typeface="Times New Roman" panose="02020603050405020304" pitchFamily="18" charset="0"/>
                  <a:ea typeface="Times New Roman" panose="02020603050405020304" pitchFamily="18" charset="0"/>
                </a:rPr>
                <a:t>Korisnost</a:t>
              </a:r>
              <a:endParaRPr lang="en-US" sz="12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593725" y="37306"/>
              <a:ext cx="37219" cy="167743"/>
            </a:xfrm>
            <a:prstGeom prst="rect">
              <a:avLst/>
            </a:prstGeom>
            <a:ln>
              <a:noFill/>
            </a:ln>
          </p:spPr>
          <p:txBody>
            <a:bodyPr vert="horz" lIns="0" tIns="0" rIns="0" bIns="0" rtlCol="0">
              <a:noAutofit/>
            </a:bodyPr>
            <a:lstStyle/>
            <a:p>
              <a:pPr>
                <a:lnSpc>
                  <a:spcPct val="107000"/>
                </a:lnSpc>
                <a:spcAft>
                  <a:spcPts val="800"/>
                </a:spcAft>
              </a:pPr>
              <a:r>
                <a:rPr lang="en-US" sz="10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9" name="Shape 7905"/>
            <p:cNvSpPr/>
            <p:nvPr/>
          </p:nvSpPr>
          <p:spPr>
            <a:xfrm>
              <a:off x="25400" y="201930"/>
              <a:ext cx="1494155" cy="798195"/>
            </a:xfrm>
            <a:custGeom>
              <a:avLst/>
              <a:gdLst/>
              <a:ahLst/>
              <a:cxnLst/>
              <a:rect l="0" t="0" r="0" b="0"/>
              <a:pathLst>
                <a:path w="1494155" h="798195">
                  <a:moveTo>
                    <a:pt x="0" y="798195"/>
                  </a:moveTo>
                  <a:cubicBezTo>
                    <a:pt x="54864" y="794106"/>
                    <a:pt x="110236" y="790016"/>
                    <a:pt x="157480" y="783654"/>
                  </a:cubicBezTo>
                  <a:cubicBezTo>
                    <a:pt x="204851" y="777291"/>
                    <a:pt x="239776" y="772299"/>
                    <a:pt x="284734" y="759130"/>
                  </a:cubicBezTo>
                  <a:cubicBezTo>
                    <a:pt x="329692" y="745948"/>
                    <a:pt x="391160" y="725957"/>
                    <a:pt x="426593" y="705523"/>
                  </a:cubicBezTo>
                  <a:cubicBezTo>
                    <a:pt x="462153" y="685076"/>
                    <a:pt x="478663" y="660540"/>
                    <a:pt x="498094" y="636918"/>
                  </a:cubicBezTo>
                  <a:cubicBezTo>
                    <a:pt x="517398" y="613296"/>
                    <a:pt x="531114" y="600126"/>
                    <a:pt x="543941" y="563753"/>
                  </a:cubicBezTo>
                  <a:cubicBezTo>
                    <a:pt x="556641" y="527431"/>
                    <a:pt x="564769" y="459740"/>
                    <a:pt x="574167" y="417449"/>
                  </a:cubicBezTo>
                  <a:cubicBezTo>
                    <a:pt x="583692" y="375285"/>
                    <a:pt x="580390" y="351155"/>
                    <a:pt x="599694" y="309880"/>
                  </a:cubicBezTo>
                  <a:cubicBezTo>
                    <a:pt x="619125" y="268478"/>
                    <a:pt x="652272" y="205359"/>
                    <a:pt x="691007" y="168529"/>
                  </a:cubicBezTo>
                  <a:cubicBezTo>
                    <a:pt x="729869" y="131699"/>
                    <a:pt x="782828" y="112268"/>
                    <a:pt x="833374" y="90424"/>
                  </a:cubicBezTo>
                  <a:cubicBezTo>
                    <a:pt x="884047" y="68580"/>
                    <a:pt x="946912" y="49022"/>
                    <a:pt x="996061" y="36830"/>
                  </a:cubicBezTo>
                  <a:cubicBezTo>
                    <a:pt x="1045337" y="24511"/>
                    <a:pt x="1082167" y="23114"/>
                    <a:pt x="1128014" y="17272"/>
                  </a:cubicBezTo>
                  <a:cubicBezTo>
                    <a:pt x="1173988" y="11303"/>
                    <a:pt x="1228852" y="4572"/>
                    <a:pt x="1270381" y="2286"/>
                  </a:cubicBezTo>
                  <a:cubicBezTo>
                    <a:pt x="1312037" y="0"/>
                    <a:pt x="1339977" y="2286"/>
                    <a:pt x="1377315" y="2286"/>
                  </a:cubicBezTo>
                  <a:cubicBezTo>
                    <a:pt x="1414653" y="2286"/>
                    <a:pt x="1454404" y="2286"/>
                    <a:pt x="1494155" y="2286"/>
                  </a:cubicBezTo>
                </a:path>
              </a:pathLst>
            </a:custGeom>
            <a:ln w="9525" cap="rnd">
              <a:round/>
            </a:ln>
          </p:spPr>
          <p:style>
            <a:lnRef idx="1">
              <a:srgbClr val="00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2395238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smtClean="0">
                <a:latin typeface="Times New Roman" panose="02020603050405020304" pitchFamily="18" charset="0"/>
                <a:cs typeface="Times New Roman" panose="02020603050405020304" pitchFamily="18" charset="0"/>
              </a:rPr>
              <a:t>Конструисање функције корисности</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sr-Cyrl-RS" b="1" dirty="0" smtClean="0">
                <a:latin typeface="Times New Roman" panose="02020603050405020304" pitchFamily="18" charset="0"/>
                <a:cs typeface="Times New Roman" panose="02020603050405020304" pitchFamily="18" charset="0"/>
              </a:rPr>
              <a:t>Пример 2.</a:t>
            </a:r>
            <a:r>
              <a:rPr lang="sr-Cyrl-RS" dirty="0" smtClean="0">
                <a:latin typeface="Times New Roman" panose="02020603050405020304" pitchFamily="18" charset="0"/>
                <a:cs typeface="Times New Roman" panose="02020603050405020304" pitchFamily="18" charset="0"/>
              </a:rPr>
              <a:t> Управа фирме за израду софтвера треба да одлучи да ли да на тржиште избаци нови софтвер или да настави са продајом старог софтвера чиме се остварује чист доходак. Међутим, ако се пређе на продају новог софтвера, биле би могуће две акције које би за последицу имале два различита нивоа чистог доходка, са истом вероватноћом појаве. Да би се конструисала крива корисности за ову управу</a:t>
            </a:r>
            <a:r>
              <a:rPr lang="sr-Cyrl-RS" smtClean="0">
                <a:latin typeface="Times New Roman" panose="02020603050405020304" pitchFamily="18" charset="0"/>
                <a:cs typeface="Times New Roman" panose="02020603050405020304" pitchFamily="18" charset="0"/>
              </a:rPr>
              <a:t>, </a:t>
            </a:r>
            <a:r>
              <a:rPr lang="sr-Cyrl-RS" smtClean="0">
                <a:latin typeface="Times New Roman" panose="02020603050405020304" pitchFamily="18" charset="0"/>
                <a:cs typeface="Times New Roman" panose="02020603050405020304" pitchFamily="18" charset="0"/>
              </a:rPr>
              <a:t>неопходно је </a:t>
            </a:r>
            <a:r>
              <a:rPr lang="sr-Cyrl-RS" dirty="0" smtClean="0">
                <a:latin typeface="Times New Roman" panose="02020603050405020304" pitchFamily="18" charset="0"/>
                <a:cs typeface="Times New Roman" panose="02020603050405020304" pitchFamily="18" charset="0"/>
              </a:rPr>
              <a:t>изразити њену индиферентност између сигурног чистог доходка (стари софтвер) и чистих доходака при ризику (нови софтвер). Реакције управе су приказане у табели.</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3402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Конструисање функције корисности</a:t>
            </a:r>
            <a:endParaRPr lang="en-US" sz="2400" dirty="0"/>
          </a:p>
        </p:txBody>
      </p:sp>
      <p:sp>
        <p:nvSpPr>
          <p:cNvPr id="3" name="Content Placeholder 2"/>
          <p:cNvSpPr>
            <a:spLocks noGrp="1"/>
          </p:cNvSpPr>
          <p:nvPr>
            <p:ph idx="1"/>
          </p:nvPr>
        </p:nvSpPr>
        <p:spPr>
          <a:xfrm>
            <a:off x="677334" y="1270000"/>
            <a:ext cx="8596668" cy="3880773"/>
          </a:xfrm>
        </p:spPr>
        <p:txBody>
          <a:bodyPr/>
          <a:lstStyle/>
          <a:p>
            <a:pPr marL="0" indent="0" algn="just">
              <a:buNone/>
            </a:pPr>
            <a:r>
              <a:rPr lang="sr-Cyrl-RS" dirty="0" smtClean="0">
                <a:latin typeface="Times New Roman" panose="02020603050405020304" pitchFamily="18" charset="0"/>
                <a:cs typeface="Times New Roman" panose="02020603050405020304" pitchFamily="18" charset="0"/>
              </a:rPr>
              <a:t>Управа је изразила индиферентност (нпр. 1) између преласка на продају новог софтвера (који доноси 0 милиона са вероватноћом 0,5 и 100 милиона са истом вероватноћом) и продаје старог софтвера која доноси сигурних 35 милиона. На исти начин се описују и остале функције.</a:t>
            </a:r>
          </a:p>
          <a:p>
            <a:pPr marL="0" indent="0" algn="just">
              <a:buNone/>
            </a:pPr>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05999757"/>
              </p:ext>
            </p:extLst>
          </p:nvPr>
        </p:nvGraphicFramePr>
        <p:xfrm>
          <a:off x="798456" y="2679095"/>
          <a:ext cx="8128000" cy="3784600"/>
        </p:xfrm>
        <a:graphic>
          <a:graphicData uri="http://schemas.openxmlformats.org/drawingml/2006/table">
            <a:tbl>
              <a:tblPr firstRow="1" bandRow="1">
                <a:tableStyleId>{5C22544A-7EE6-4342-B048-85BDC9FD1C3A}</a:tableStyleId>
              </a:tblPr>
              <a:tblGrid>
                <a:gridCol w="925841">
                  <a:extLst>
                    <a:ext uri="{9D8B030D-6E8A-4147-A177-3AD203B41FA5}">
                      <a16:colId xmlns:a16="http://schemas.microsoft.com/office/drawing/2014/main" val="2972619669"/>
                    </a:ext>
                  </a:extLst>
                </a:gridCol>
                <a:gridCol w="1733005">
                  <a:extLst>
                    <a:ext uri="{9D8B030D-6E8A-4147-A177-3AD203B41FA5}">
                      <a16:colId xmlns:a16="http://schemas.microsoft.com/office/drawing/2014/main" val="3668368675"/>
                    </a:ext>
                  </a:extLst>
                </a:gridCol>
                <a:gridCol w="2133600">
                  <a:extLst>
                    <a:ext uri="{9D8B030D-6E8A-4147-A177-3AD203B41FA5}">
                      <a16:colId xmlns:a16="http://schemas.microsoft.com/office/drawing/2014/main" val="3885913901"/>
                    </a:ext>
                  </a:extLst>
                </a:gridCol>
                <a:gridCol w="3335554">
                  <a:extLst>
                    <a:ext uri="{9D8B030D-6E8A-4147-A177-3AD203B41FA5}">
                      <a16:colId xmlns:a16="http://schemas.microsoft.com/office/drawing/2014/main" val="1791343408"/>
                    </a:ext>
                  </a:extLst>
                </a:gridCol>
              </a:tblGrid>
              <a:tr h="370840">
                <a:tc>
                  <a:txBody>
                    <a:bodyPr/>
                    <a:lstStyle/>
                    <a:p>
                      <a:pPr algn="ctr"/>
                      <a:r>
                        <a:rPr lang="sr-Cyrl-RS" dirty="0" smtClean="0">
                          <a:latin typeface="Times New Roman" panose="02020603050405020304" pitchFamily="18" charset="0"/>
                          <a:cs typeface="Times New Roman" panose="02020603050405020304" pitchFamily="18" charset="0"/>
                        </a:rPr>
                        <a:t>Редни број</a:t>
                      </a:r>
                      <a:endParaRPr lang="en-US" dirty="0">
                        <a:latin typeface="Times New Roman" panose="02020603050405020304" pitchFamily="18" charset="0"/>
                        <a:cs typeface="Times New Roman" panose="02020603050405020304" pitchFamily="18" charset="0"/>
                      </a:endParaRPr>
                    </a:p>
                  </a:txBody>
                  <a:tcPr anchor="ctr"/>
                </a:tc>
                <a:tc gridSpan="2">
                  <a:txBody>
                    <a:bodyPr/>
                    <a:lstStyle/>
                    <a:p>
                      <a:pPr algn="ctr"/>
                      <a:r>
                        <a:rPr lang="sr-Cyrl-RS" dirty="0" smtClean="0">
                          <a:latin typeface="Times New Roman" panose="02020603050405020304" pitchFamily="18" charset="0"/>
                          <a:cs typeface="Times New Roman" panose="02020603050405020304" pitchFamily="18" charset="0"/>
                        </a:rPr>
                        <a:t>Акције са новим софтвером </a:t>
                      </a:r>
                      <a:r>
                        <a:rPr lang="en-US" dirty="0" smtClean="0">
                          <a:latin typeface="Times New Roman" panose="02020603050405020304" pitchFamily="18" charset="0"/>
                          <a:cs typeface="Times New Roman" panose="02020603050405020304" pitchFamily="18" charset="0"/>
                        </a:rPr>
                        <a:t>[</a:t>
                      </a:r>
                      <a:r>
                        <a:rPr lang="sr-Cyrl-RS" dirty="0" smtClean="0">
                          <a:latin typeface="Times New Roman" panose="02020603050405020304" pitchFamily="18" charset="0"/>
                          <a:cs typeface="Times New Roman" panose="02020603050405020304" pitchFamily="18" charset="0"/>
                        </a:rPr>
                        <a:t>мил.</a:t>
                      </a:r>
                      <a:r>
                        <a:rPr lang="sr-Cyrl-RS" baseline="0" dirty="0" smtClean="0">
                          <a:latin typeface="Times New Roman" panose="02020603050405020304" pitchFamily="18" charset="0"/>
                          <a:cs typeface="Times New Roman" panose="02020603050405020304" pitchFamily="18" charset="0"/>
                        </a:rPr>
                        <a:t> дин.</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a:txBody>
                    <a:bodyPr/>
                    <a:lstStyle/>
                    <a:p>
                      <a:pPr algn="ctr"/>
                      <a:r>
                        <a:rPr lang="sr-Cyrl-RS" dirty="0" smtClean="0">
                          <a:latin typeface="Times New Roman" panose="02020603050405020304" pitchFamily="18" charset="0"/>
                          <a:cs typeface="Times New Roman" panose="02020603050405020304" pitchFamily="18" charset="0"/>
                        </a:rPr>
                        <a:t>Сигуран чист доходак оцењен као индиферентан</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a:t>
                      </a:r>
                      <a:r>
                        <a:rPr lang="sr-Cyrl-RS" dirty="0" smtClean="0">
                          <a:latin typeface="Times New Roman" panose="02020603050405020304" pitchFamily="18" charset="0"/>
                          <a:cs typeface="Times New Roman" panose="02020603050405020304" pitchFamily="18" charset="0"/>
                        </a:rPr>
                        <a:t>мил.</a:t>
                      </a:r>
                      <a:r>
                        <a:rPr lang="sr-Cyrl-RS" baseline="0" dirty="0" smtClean="0">
                          <a:latin typeface="Times New Roman" panose="02020603050405020304" pitchFamily="18" charset="0"/>
                          <a:cs typeface="Times New Roman" panose="02020603050405020304" pitchFamily="18" charset="0"/>
                        </a:rPr>
                        <a:t> дин.</a:t>
                      </a:r>
                      <a:r>
                        <a:rPr lang="en-US" dirty="0" smtClean="0">
                          <a:latin typeface="Times New Roman" panose="02020603050405020304" pitchFamily="18" charset="0"/>
                          <a:cs typeface="Times New Roman" panose="02020603050405020304" pitchFamily="18" charset="0"/>
                        </a:rPr>
                        <a:t>]</a:t>
                      </a:r>
                    </a:p>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09829565"/>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100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35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51535293"/>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100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85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43962590"/>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85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50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72723149"/>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50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25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6064608"/>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25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50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40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08168950"/>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6.</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40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7261084"/>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7.</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100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60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8371173"/>
                  </a:ext>
                </a:extLst>
              </a:tr>
            </a:tbl>
          </a:graphicData>
        </a:graphic>
      </p:graphicFrame>
    </p:spTree>
    <p:extLst>
      <p:ext uri="{BB962C8B-B14F-4D97-AF65-F5344CB8AC3E}">
        <p14:creationId xmlns:p14="http://schemas.microsoft.com/office/powerpoint/2010/main" val="838227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Конструисање функције корисности</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sr-Cyrl-RS" dirty="0" smtClean="0">
                    <a:latin typeface="Times New Roman" panose="02020603050405020304" pitchFamily="18" charset="0"/>
                    <a:cs typeface="Times New Roman" panose="02020603050405020304" pitchFamily="18" charset="0"/>
                  </a:rPr>
                  <a:t>Претпоставка је да се може остварити минималан чист доходак од нула милиона динара и максималан чист доходак од 100 милиона динара. Очекиване корисности ових доходака се, тако, могу означити са </a:t>
                </a:r>
                <a:r>
                  <a:rPr lang="en-US" i="1" dirty="0" smtClean="0">
                    <a:latin typeface="Times New Roman" panose="02020603050405020304" pitchFamily="18" charset="0"/>
                    <a:cs typeface="Times New Roman" panose="02020603050405020304" pitchFamily="18" charset="0"/>
                  </a:rPr>
                  <a:t>K(0)=0 </a:t>
                </a:r>
                <a:r>
                  <a:rPr lang="sr-Cyrl-RS" dirty="0" smtClean="0">
                    <a:latin typeface="Times New Roman" panose="02020603050405020304" pitchFamily="18" charset="0"/>
                    <a:cs typeface="Times New Roman" panose="02020603050405020304" pitchFamily="18" charset="0"/>
                  </a:rPr>
                  <a:t>и </a:t>
                </a:r>
                <a:r>
                  <a:rPr lang="en-US" i="1" dirty="0" smtClean="0">
                    <a:latin typeface="Times New Roman" panose="02020603050405020304" pitchFamily="18" charset="0"/>
                    <a:cs typeface="Times New Roman" panose="02020603050405020304" pitchFamily="18" charset="0"/>
                  </a:rPr>
                  <a:t>K(100)=1</a:t>
                </a:r>
                <a:r>
                  <a:rPr lang="sr-Cyrl-RS"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p>
              <a:p>
                <a:pPr lvl="0"/>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35</m:t>
                        </m:r>
                      </m:e>
                    </m:d>
                    <m:r>
                      <a:rPr lang="en-US" i="1">
                        <a:latin typeface="Cambria Math" panose="02040503050406030204" pitchFamily="18" charset="0"/>
                      </a:rPr>
                      <m:t>=0.5 </m:t>
                    </m:r>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+0.5 </m:t>
                    </m:r>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100</m:t>
                        </m:r>
                      </m:e>
                    </m:d>
                    <m:r>
                      <a:rPr lang="en-US" i="1">
                        <a:latin typeface="Cambria Math" panose="02040503050406030204" pitchFamily="18" charset="0"/>
                      </a:rPr>
                      <m:t>=0.5∙0+0.5∙1=0.5</m:t>
                    </m:r>
                  </m:oMath>
                </a14:m>
                <a:endParaRPr lang="en-US" dirty="0"/>
              </a:p>
              <a:p>
                <a:pPr lvl="0"/>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85</m:t>
                        </m:r>
                      </m:e>
                    </m:d>
                    <m:r>
                      <a:rPr lang="en-US" i="1">
                        <a:latin typeface="Cambria Math" panose="02040503050406030204" pitchFamily="18" charset="0"/>
                      </a:rPr>
                      <m:t>=0.5 </m:t>
                    </m:r>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35</m:t>
                        </m:r>
                      </m:e>
                    </m:d>
                    <m:r>
                      <a:rPr lang="en-US" i="1">
                        <a:latin typeface="Cambria Math" panose="02040503050406030204" pitchFamily="18" charset="0"/>
                      </a:rPr>
                      <m:t>+0.5 </m:t>
                    </m:r>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100</m:t>
                        </m:r>
                      </m:e>
                    </m:d>
                    <m:r>
                      <a:rPr lang="en-US" i="1">
                        <a:latin typeface="Cambria Math" panose="02040503050406030204" pitchFamily="18" charset="0"/>
                      </a:rPr>
                      <m:t>=0.5∙0.5+0.5∙1=0.75</m:t>
                    </m:r>
                  </m:oMath>
                </a14:m>
                <a:endParaRPr lang="en-US" dirty="0"/>
              </a:p>
              <a:p>
                <a:pPr lvl="0"/>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50</m:t>
                        </m:r>
                      </m:e>
                    </m:d>
                    <m:r>
                      <a:rPr lang="en-US" i="1">
                        <a:latin typeface="Cambria Math" panose="02040503050406030204" pitchFamily="18" charset="0"/>
                      </a:rPr>
                      <m:t>=0.5 </m:t>
                    </m:r>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+0.5 </m:t>
                    </m:r>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85</m:t>
                        </m:r>
                      </m:e>
                    </m:d>
                    <m:r>
                      <a:rPr lang="en-US" i="1">
                        <a:latin typeface="Cambria Math" panose="02040503050406030204" pitchFamily="18" charset="0"/>
                      </a:rPr>
                      <m:t>=0.5∙0+0.5∙0.75=0.375</m:t>
                    </m:r>
                  </m:oMath>
                </a14:m>
                <a:endParaRPr lang="en-US" dirty="0"/>
              </a:p>
              <a:p>
                <a:pPr lvl="0"/>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25</m:t>
                        </m:r>
                      </m:e>
                    </m:d>
                    <m:r>
                      <a:rPr lang="en-US" i="1">
                        <a:latin typeface="Cambria Math" panose="02040503050406030204" pitchFamily="18" charset="0"/>
                      </a:rPr>
                      <m:t>=0.5 </m:t>
                    </m:r>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+0.5 </m:t>
                    </m:r>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50</m:t>
                        </m:r>
                      </m:e>
                    </m:d>
                    <m:r>
                      <a:rPr lang="en-US" i="1">
                        <a:latin typeface="Cambria Math" panose="02040503050406030204" pitchFamily="18" charset="0"/>
                      </a:rPr>
                      <m:t>=0.5∙0+0.5∙0.375=0.1875</m:t>
                    </m:r>
                  </m:oMath>
                </a14:m>
                <a:endParaRPr lang="en-US" dirty="0"/>
              </a:p>
              <a:p>
                <a:pPr lvl="0"/>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40</m:t>
                        </m:r>
                      </m:e>
                    </m:d>
                    <m:r>
                      <a:rPr lang="en-US" i="1">
                        <a:latin typeface="Cambria Math" panose="02040503050406030204" pitchFamily="18" charset="0"/>
                      </a:rPr>
                      <m:t>=0.5 </m:t>
                    </m:r>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25</m:t>
                        </m:r>
                      </m:e>
                    </m:d>
                    <m:r>
                      <a:rPr lang="en-US" i="1">
                        <a:latin typeface="Cambria Math" panose="02040503050406030204" pitchFamily="18" charset="0"/>
                      </a:rPr>
                      <m:t>+0.5 </m:t>
                    </m:r>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50</m:t>
                        </m:r>
                      </m:e>
                    </m:d>
                    <m:r>
                      <a:rPr lang="en-US" i="1">
                        <a:latin typeface="Cambria Math" panose="02040503050406030204" pitchFamily="18" charset="0"/>
                      </a:rPr>
                      <m:t>=0.5∙0.1875+0.5∙0.375=0.28</m:t>
                    </m:r>
                  </m:oMath>
                </a14:m>
                <a:endParaRPr lang="en-US" dirty="0"/>
              </a:p>
              <a:p>
                <a:pPr lvl="0"/>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10</m:t>
                        </m:r>
                      </m:e>
                    </m:d>
                    <m:r>
                      <a:rPr lang="en-US" i="1">
                        <a:latin typeface="Cambria Math" panose="02040503050406030204" pitchFamily="18" charset="0"/>
                      </a:rPr>
                      <m:t>=0.5 </m:t>
                    </m:r>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+0.5 </m:t>
                    </m:r>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40</m:t>
                        </m:r>
                      </m:e>
                    </m:d>
                    <m:r>
                      <a:rPr lang="en-US" i="1">
                        <a:latin typeface="Cambria Math" panose="02040503050406030204" pitchFamily="18" charset="0"/>
                      </a:rPr>
                      <m:t>=0.5∙0+0.5∙0.28=0.14</m:t>
                    </m:r>
                  </m:oMath>
                </a14:m>
                <a:endParaRPr lang="en-US" dirty="0"/>
              </a:p>
              <a:p>
                <a:pPr lvl="0"/>
                <a14:m>
                  <m:oMath xmlns:m="http://schemas.openxmlformats.org/officeDocument/2006/math">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60</m:t>
                        </m:r>
                      </m:e>
                    </m:d>
                    <m:r>
                      <a:rPr lang="en-US" i="1">
                        <a:latin typeface="Cambria Math" panose="02040503050406030204" pitchFamily="18" charset="0"/>
                      </a:rPr>
                      <m:t>=0.5 </m:t>
                    </m:r>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10</m:t>
                        </m:r>
                      </m:e>
                    </m:d>
                    <m:r>
                      <a:rPr lang="en-US" i="1">
                        <a:latin typeface="Cambria Math" panose="02040503050406030204" pitchFamily="18" charset="0"/>
                      </a:rPr>
                      <m:t>+0.5 </m:t>
                    </m:r>
                    <m:r>
                      <a:rPr lang="en-US" i="1">
                        <a:latin typeface="Cambria Math" panose="02040503050406030204" pitchFamily="18" charset="0"/>
                      </a:rPr>
                      <m:t>𝐾</m:t>
                    </m:r>
                    <m:d>
                      <m:dPr>
                        <m:ctrlPr>
                          <a:rPr lang="en-US" i="1">
                            <a:latin typeface="Cambria Math" panose="02040503050406030204" pitchFamily="18" charset="0"/>
                          </a:rPr>
                        </m:ctrlPr>
                      </m:dPr>
                      <m:e>
                        <m:r>
                          <a:rPr lang="en-US" i="1">
                            <a:latin typeface="Cambria Math" panose="02040503050406030204" pitchFamily="18" charset="0"/>
                          </a:rPr>
                          <m:t>100</m:t>
                        </m:r>
                      </m:e>
                    </m:d>
                    <m:r>
                      <a:rPr lang="en-US" i="1">
                        <a:latin typeface="Cambria Math" panose="02040503050406030204" pitchFamily="18" charset="0"/>
                      </a:rPr>
                      <m:t>=0.5∙0.14+0.5∙1=0.57</m:t>
                    </m:r>
                  </m:oMath>
                </a14:m>
                <a:endParaRPr lang="en-US" dirty="0"/>
              </a:p>
              <a:p>
                <a:r>
                  <a:rPr lang="en-US" dirty="0"/>
                  <a:t> </a:t>
                </a:r>
              </a:p>
              <a:p>
                <a:pPr marL="0" indent="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26" t="-942" r="-780" b="-314"/>
                </a:stretch>
              </a:blipFill>
            </p:spPr>
            <p:txBody>
              <a:bodyPr/>
              <a:lstStyle/>
              <a:p>
                <a:r>
                  <a:rPr lang="en-US">
                    <a:noFill/>
                  </a:rPr>
                  <a:t> </a:t>
                </a:r>
              </a:p>
            </p:txBody>
          </p:sp>
        </mc:Fallback>
      </mc:AlternateContent>
    </p:spTree>
    <p:extLst>
      <p:ext uri="{BB962C8B-B14F-4D97-AF65-F5344CB8AC3E}">
        <p14:creationId xmlns:p14="http://schemas.microsoft.com/office/powerpoint/2010/main" val="945440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Конструисање функције корисности</a:t>
            </a:r>
            <a:endParaRPr lang="en-US" sz="2400" dirty="0"/>
          </a:p>
        </p:txBody>
      </p:sp>
      <p:pic>
        <p:nvPicPr>
          <p:cNvPr id="5" name="Content Placeholder 4"/>
          <p:cNvPicPr>
            <a:picLocks noGrp="1" noChangeAspect="1"/>
          </p:cNvPicPr>
          <p:nvPr>
            <p:ph idx="1"/>
          </p:nvPr>
        </p:nvPicPr>
        <p:blipFill>
          <a:blip r:embed="rId2"/>
          <a:stretch>
            <a:fillRect/>
          </a:stretch>
        </p:blipFill>
        <p:spPr>
          <a:xfrm>
            <a:off x="1367268" y="1506584"/>
            <a:ext cx="6808200" cy="4694305"/>
          </a:xfrm>
          <a:prstGeom prst="rect">
            <a:avLst/>
          </a:prstGeom>
        </p:spPr>
      </p:pic>
    </p:spTree>
    <p:extLst>
      <p:ext uri="{BB962C8B-B14F-4D97-AF65-F5344CB8AC3E}">
        <p14:creationId xmlns:p14="http://schemas.microsoft.com/office/powerpoint/2010/main" val="627822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Конструисање функције корисности</a:t>
            </a:r>
            <a:endParaRPr lang="en-US" sz="2400" dirty="0"/>
          </a:p>
        </p:txBody>
      </p:sp>
      <p:sp>
        <p:nvSpPr>
          <p:cNvPr id="3" name="Content Placeholder 2"/>
          <p:cNvSpPr>
            <a:spLocks noGrp="1"/>
          </p:cNvSpPr>
          <p:nvPr>
            <p:ph idx="1"/>
          </p:nvPr>
        </p:nvSpPr>
        <p:spPr/>
        <p:txBody>
          <a:bodyPr/>
          <a:lstStyle/>
          <a:p>
            <a:pPr marL="0" indent="0" algn="just">
              <a:buNone/>
            </a:pPr>
            <a:r>
              <a:rPr lang="sr-Cyrl-RS" dirty="0" smtClean="0">
                <a:latin typeface="Times New Roman" panose="02020603050405020304" pitchFamily="18" charset="0"/>
                <a:cs typeface="Times New Roman" panose="02020603050405020304" pitchFamily="18" charset="0"/>
              </a:rPr>
              <a:t>Ако би се испитивањем добила нека тачка која није близу криве, било би потребно објаснити доносиоцу одлуке недоследност његовог понашања у циљу исправке.</a:t>
            </a:r>
          </a:p>
          <a:p>
            <a:pPr marL="0" indent="0" algn="just">
              <a:buNone/>
            </a:pPr>
            <a:r>
              <a:rPr lang="sr-Cyrl-RS" dirty="0" smtClean="0">
                <a:latin typeface="Times New Roman" panose="02020603050405020304" pitchFamily="18" charset="0"/>
                <a:cs typeface="Times New Roman" panose="02020603050405020304" pitchFamily="18" charset="0"/>
              </a:rPr>
              <a:t>Ако би се промениле вредности вероватноћа акција новог софтвера, доносилац одлуке би изменио вредности сигурног доходка које би проценио на основу своје индиферентности. </a:t>
            </a:r>
          </a:p>
          <a:p>
            <a:pPr marL="0" indent="0" algn="just">
              <a:buNone/>
            </a:pPr>
            <a:r>
              <a:rPr lang="sr-Cyrl-RS" smtClean="0">
                <a:latin typeface="Times New Roman" panose="02020603050405020304" pitchFamily="18" charset="0"/>
                <a:cs typeface="Times New Roman" panose="02020603050405020304" pitchFamily="18" charset="0"/>
              </a:rPr>
              <a:t>Када би и у том случају остао доследан свом процењивању, нова функција корисности би </a:t>
            </a:r>
            <a:r>
              <a:rPr lang="sr-Cyrl-RS" smtClean="0">
                <a:latin typeface="Times New Roman" panose="02020603050405020304" pitchFamily="18" charset="0"/>
                <a:cs typeface="Times New Roman" panose="02020603050405020304" pitchFamily="18" charset="0"/>
              </a:rPr>
              <a:t>се поклапала </a:t>
            </a:r>
            <a:r>
              <a:rPr lang="sr-Cyrl-RS" smtClean="0">
                <a:latin typeface="Times New Roman" panose="02020603050405020304" pitchFamily="18" charset="0"/>
                <a:cs typeface="Times New Roman" panose="02020603050405020304" pitchFamily="18" charset="0"/>
              </a:rPr>
              <a:t>или била у њеној непосредној близини са функцијом претходне са слике.</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19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smtClean="0">
                <a:latin typeface="Times New Roman" panose="02020603050405020304" pitchFamily="18" charset="0"/>
                <a:cs typeface="Times New Roman" panose="02020603050405020304" pitchFamily="18" charset="0"/>
              </a:rPr>
              <a:t>Метода компромисног рангирања</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lgn="just">
                  <a:buNone/>
                </a:pPr>
                <a:r>
                  <a:rPr lang="sr-Cyrl-RS" dirty="0" smtClean="0">
                    <a:latin typeface="Times New Roman" panose="02020603050405020304" pitchFamily="18" charset="0"/>
                    <a:cs typeface="Times New Roman" panose="02020603050405020304" pitchFamily="18" charset="0"/>
                  </a:rPr>
                  <a:t>Ова метрика представља растојање између идеалне тачке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𝐹</m:t>
                        </m:r>
                      </m:e>
                      <m:sup>
                        <m:r>
                          <a:rPr lang="en-US" i="1">
                            <a:latin typeface="Cambria Math" panose="02040503050406030204" pitchFamily="18" charset="0"/>
                          </a:rPr>
                          <m:t>∗</m:t>
                        </m:r>
                      </m:sup>
                    </m:sSup>
                  </m:oMath>
                </a14:m>
                <a:r>
                  <a:rPr lang="sr-Cyrl-RS" dirty="0" smtClean="0"/>
                  <a:t> </a:t>
                </a:r>
                <a:r>
                  <a:rPr lang="sr-Cyrl-RS" dirty="0" smtClean="0">
                    <a:latin typeface="Times New Roman" panose="02020603050405020304" pitchFamily="18" charset="0"/>
                    <a:cs typeface="Times New Roman" panose="02020603050405020304" pitchFamily="18" charset="0"/>
                  </a:rPr>
                  <a:t>и тачке </a:t>
                </a:r>
                <a14:m>
                  <m:oMath xmlns:m="http://schemas.openxmlformats.org/officeDocument/2006/math">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sr-Cyrl-RS" i="1" dirty="0"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у простору критеријумских функција.</a:t>
                </a:r>
              </a:p>
              <a:p>
                <a:pPr marL="0" indent="0" algn="just">
                  <a:buNone/>
                </a:pPr>
                <a:r>
                  <a:rPr lang="sr-Cyrl-RS" dirty="0" smtClean="0">
                    <a:latin typeface="Times New Roman" panose="02020603050405020304" pitchFamily="18" charset="0"/>
                    <a:cs typeface="Times New Roman" panose="02020603050405020304" pitchFamily="18" charset="0"/>
                  </a:rPr>
                  <a:t>Минимизацијом ове метрике се добија компромисно решење.</a:t>
                </a:r>
                <a:endParaRPr lang="en-US" dirty="0">
                  <a:latin typeface="Times New Roman" panose="02020603050405020304" pitchFamily="18" charset="0"/>
                  <a:cs typeface="Times New Roman" panose="02020603050405020304" pitchFamily="18" charset="0"/>
                </a:endParaRPr>
              </a:p>
              <a:p>
                <a:pPr marL="0" indent="0" algn="just">
                  <a:buNone/>
                </a:pPr>
                <a:r>
                  <a:rPr lang="sr-Cyrl-RS" dirty="0" smtClean="0">
                    <a:latin typeface="Times New Roman" panose="02020603050405020304" pitchFamily="18" charset="0"/>
                    <a:cs typeface="Times New Roman" panose="02020603050405020304" pitchFamily="18" charset="0"/>
                  </a:rPr>
                  <a:t>Вишекритеријумско рангирање методом </a:t>
                </a:r>
                <a:r>
                  <a:rPr lang="en-US" dirty="0" smtClean="0">
                    <a:latin typeface="Times New Roman" panose="02020603050405020304" pitchFamily="18" charset="0"/>
                    <a:cs typeface="Times New Roman" panose="02020603050405020304" pitchFamily="18" charset="0"/>
                  </a:rPr>
                  <a:t>IKOR</a:t>
                </a:r>
                <a:r>
                  <a:rPr lang="sr-Cyrl-RS" dirty="0" smtClean="0">
                    <a:latin typeface="Times New Roman" panose="02020603050405020304" pitchFamily="18" charset="0"/>
                    <a:cs typeface="Times New Roman" panose="02020603050405020304" pitchFamily="18" charset="0"/>
                  </a:rPr>
                  <a:t> се врши на основу мере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𝑗</m:t>
                        </m:r>
                      </m:sub>
                    </m:sSub>
                    <m:r>
                      <a:rPr lang="en-US" b="0" i="0" smtClean="0">
                        <a:latin typeface="Cambria Math" panose="02040503050406030204" pitchFamily="18" charset="0"/>
                      </a:rPr>
                      <m:t>:</m:t>
                    </m:r>
                  </m:oMath>
                </a14:m>
                <a:endParaRPr lang="en-US" b="0" dirty="0" smtClean="0">
                  <a:latin typeface="Times New Roman" panose="02020603050405020304" pitchFamily="18" charset="0"/>
                </a:endParaRP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𝜗</m:t>
                    </m:r>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𝑗</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e>
                        </m:d>
                      </m:num>
                      <m:den>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den>
                    </m:f>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𝜗</m:t>
                        </m:r>
                      </m:e>
                    </m:d>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𝑗</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m:t>
                                </m:r>
                              </m:sup>
                            </m:sSup>
                          </m:e>
                        </m:d>
                      </m:num>
                      <m:den>
                        <m:r>
                          <a:rPr lang="en-US" i="1">
                            <a:latin typeface="Cambria Math" panose="02040503050406030204" pitchFamily="18" charset="0"/>
                          </a:rPr>
                          <m:t>𝑅</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m:t>
                            </m:r>
                          </m:sup>
                        </m:sSup>
                      </m:den>
                    </m:f>
                  </m:oMath>
                </a14:m>
                <a:r>
                  <a:rPr lang="en-US" dirty="0"/>
                  <a:t>,      </a:t>
                </a:r>
                <a14:m>
                  <m:oMath xmlns:m="http://schemas.openxmlformats.org/officeDocument/2006/math">
                    <m:r>
                      <a:rPr lang="en-US" i="1">
                        <a:latin typeface="Cambria Math" panose="02040503050406030204" pitchFamily="18" charset="0"/>
                      </a:rPr>
                      <m:t>𝑗</m:t>
                    </m:r>
                    <m:r>
                      <a:rPr lang="en-US" i="1">
                        <a:latin typeface="Cambria Math" panose="02040503050406030204" pitchFamily="18" charset="0"/>
                      </a:rPr>
                      <m:t>=1,⋯,</m:t>
                    </m:r>
                    <m:r>
                      <a:rPr lang="en-US" i="1">
                        <a:latin typeface="Cambria Math" panose="02040503050406030204" pitchFamily="18" charset="0"/>
                      </a:rPr>
                      <m:t>𝐽</m:t>
                    </m:r>
                  </m:oMath>
                </a14:m>
                <a:endParaRPr lang="en-US" dirty="0" smtClean="0"/>
              </a:p>
              <a:p>
                <a:pPr marL="0" indent="0" algn="ctr">
                  <a:buNone/>
                </a:pPr>
                <a:endParaRPr lang="en-US" dirty="0" smtClean="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𝑗</m:t>
                        </m:r>
                      </m:sub>
                    </m:sSub>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𝑖</m:t>
                            </m:r>
                          </m:sub>
                        </m:sSub>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𝑖𝑗</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𝑖</m:t>
                                </m:r>
                              </m:sub>
                              <m:sup>
                                <m:r>
                                  <a:rPr lang="en-US" i="1">
                                    <a:latin typeface="Cambria Math" panose="02040503050406030204" pitchFamily="18" charset="0"/>
                                  </a:rPr>
                                  <m:t>−</m:t>
                                </m:r>
                              </m:sup>
                            </m:sSubSup>
                          </m:den>
                        </m:f>
                      </m:e>
                    </m:nary>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𝑗</m:t>
                        </m:r>
                      </m:sub>
                    </m:sSub>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𝑖</m:t>
                            </m:r>
                          </m:lim>
                        </m:limLow>
                      </m:fName>
                      <m:e>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𝑖</m:t>
                            </m:r>
                          </m:sub>
                        </m:sSub>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𝑖𝑗</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𝑖</m:t>
                                </m:r>
                              </m:sub>
                              <m:sup>
                                <m:r>
                                  <a:rPr lang="en-US" i="1">
                                    <a:latin typeface="Cambria Math" panose="02040503050406030204" pitchFamily="18" charset="0"/>
                                  </a:rPr>
                                  <m:t>−</m:t>
                                </m:r>
                              </m:sup>
                            </m:sSubSup>
                          </m:den>
                        </m:f>
                      </m:e>
                    </m:func>
                  </m:oMath>
                </a14:m>
                <a:r>
                  <a:rPr lang="en-US" dirty="0"/>
                  <a:t> </a:t>
                </a:r>
              </a:p>
              <a:p>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𝑗</m:t>
                            </m:r>
                          </m:lim>
                        </m:limLow>
                      </m:fName>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𝑖𝑗</m:t>
                            </m:r>
                          </m:sub>
                        </m:sSub>
                      </m:e>
                    </m:func>
                    <m:r>
                      <a:rPr lang="en-US" b="0" i="0" smtClean="0">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𝑗</m:t>
                            </m:r>
                          </m:lim>
                        </m:limLow>
                      </m:fName>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𝑖𝑗</m:t>
                            </m:r>
                          </m:sub>
                        </m:sSub>
                      </m:e>
                    </m:func>
                  </m:oMath>
                </a14:m>
                <a:r>
                  <a:rPr lang="en-US" dirty="0"/>
                  <a:t>,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𝑛</m:t>
                    </m:r>
                  </m:oMath>
                </a14:m>
                <a:endParaRPr lang="en-US" dirty="0"/>
              </a:p>
              <a:p>
                <a:r>
                  <a:rPr lang="en-US" dirty="0"/>
                  <a:t> </a:t>
                </a:r>
              </a:p>
              <a:p>
                <a:pPr marL="0" indent="0" algn="ctr">
                  <a:buNone/>
                </a:pPr>
                <a:endParaRPr lang="en-US" dirty="0"/>
              </a:p>
              <a:p>
                <a:pPr marL="0" indent="0" algn="just">
                  <a:buNone/>
                </a:pPr>
                <a:endParaRPr lang="en-US" dirty="0"/>
              </a:p>
              <a:p>
                <a:pPr marL="0" indent="0" algn="just">
                  <a:buNone/>
                </a:pPr>
                <a:endParaRPr lang="sr-Cyrl-R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t="-1413" r="-638"/>
                </a:stretch>
              </a:blipFill>
            </p:spPr>
            <p:txBody>
              <a:bodyPr/>
              <a:lstStyle/>
              <a:p>
                <a:r>
                  <a:rPr lang="en-US">
                    <a:noFill/>
                  </a:rPr>
                  <a:t> </a:t>
                </a:r>
              </a:p>
            </p:txBody>
          </p:sp>
        </mc:Fallback>
      </mc:AlternateContent>
    </p:spTree>
    <p:extLst>
      <p:ext uri="{BB962C8B-B14F-4D97-AF65-F5344CB8AC3E}">
        <p14:creationId xmlns:p14="http://schemas.microsoft.com/office/powerpoint/2010/main" val="3959947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smtClean="0">
                <a:latin typeface="Times New Roman" panose="02020603050405020304" pitchFamily="18" charset="0"/>
                <a:cs typeface="Times New Roman" panose="02020603050405020304" pitchFamily="18" charset="0"/>
              </a:rPr>
              <a:t>Метода компромисног рангирања</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𝑗</m:t>
                            </m:r>
                          </m:lim>
                        </m:limLow>
                      </m:fNa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𝑗</m:t>
                            </m:r>
                          </m:sub>
                        </m:sSub>
                      </m:e>
                    </m:func>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𝑗</m:t>
                            </m:r>
                          </m:lim>
                        </m:limLow>
                      </m:fNa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𝑗</m:t>
                            </m:r>
                          </m:sub>
                        </m:sSub>
                      </m:e>
                    </m:func>
                  </m:oMath>
                </a14:m>
                <a:r>
                  <a:rPr lang="en-US" dirty="0"/>
                  <a:t>          </a:t>
                </a: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m:t>
                        </m:r>
                      </m:sup>
                    </m:sSup>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𝑗</m:t>
                            </m:r>
                          </m:lim>
                        </m:limLow>
                      </m:fName>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𝑗</m:t>
                            </m:r>
                          </m:sub>
                        </m:sSub>
                      </m:e>
                    </m:func>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m:t>
                        </m:r>
                      </m:sup>
                    </m:sSup>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𝑗</m:t>
                            </m:r>
                          </m:lim>
                        </m:limLow>
                      </m:fName>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𝑗</m:t>
                            </m:r>
                          </m:sub>
                        </m:sSub>
                      </m:e>
                    </m:func>
                  </m:oMath>
                </a14:m>
                <a:r>
                  <a:rPr lang="en-US" dirty="0"/>
                  <a:t> </a:t>
                </a:r>
              </a:p>
              <a:p>
                <a:pPr marL="0" indent="0">
                  <a:buNone/>
                </a:pPr>
                <a:r>
                  <a:rPr lang="en-US" i="1"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је редни број критеријума,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𝑛</m:t>
                    </m:r>
                    <m:r>
                      <a:rPr lang="en-US" i="1">
                        <a:latin typeface="Cambria Math" panose="02040503050406030204" pitchFamily="18" charset="0"/>
                      </a:rPr>
                      <m:t> </m:t>
                    </m:r>
                  </m:oMath>
                </a14:m>
                <a:endParaRPr lang="sr-Cyrl-RS" i="1" dirty="0" smtClean="0">
                  <a:latin typeface="Cambria Math" panose="02040503050406030204" pitchFamily="18" charset="0"/>
                </a:endParaRPr>
              </a:p>
              <a:p>
                <a:pPr marL="0" indent="0">
                  <a:buNone/>
                </a:pPr>
                <a14:m>
                  <m:oMath xmlns:m="http://schemas.openxmlformats.org/officeDocument/2006/math">
                    <m:r>
                      <a:rPr lang="en-US" i="1">
                        <a:latin typeface="Cambria Math" panose="02040503050406030204" pitchFamily="18" charset="0"/>
                      </a:rPr>
                      <m:t>𝑗</m:t>
                    </m:r>
                  </m:oMath>
                </a14:m>
                <a:r>
                  <a:rPr lang="sr-Cyrl-RS" i="1" dirty="0" smtClean="0">
                    <a:latin typeface="Cambria Math" panose="02040503050406030204" pitchFamily="18" charset="0"/>
                  </a:rPr>
                  <a:t> </a:t>
                </a:r>
                <a:r>
                  <a:rPr lang="sr-Cyrl-RS" dirty="0" smtClean="0">
                    <a:latin typeface="Cambria Math" panose="02040503050406030204" pitchFamily="18" charset="0"/>
                  </a:rPr>
                  <a:t>је редни број ације (алтернативе), </a:t>
                </a:r>
                <a14:m>
                  <m:oMath xmlns:m="http://schemas.openxmlformats.org/officeDocument/2006/math">
                    <m:r>
                      <a:rPr lang="en-US" i="1">
                        <a:latin typeface="Cambria Math" panose="02040503050406030204" pitchFamily="18" charset="0"/>
                      </a:rPr>
                      <m:t>𝑗</m:t>
                    </m:r>
                    <m:r>
                      <a:rPr lang="en-US" i="1">
                        <a:latin typeface="Cambria Math" panose="02040503050406030204" pitchFamily="18" charset="0"/>
                      </a:rPr>
                      <m:t>=1,⋯,</m:t>
                    </m:r>
                    <m:r>
                      <a:rPr lang="en-US" i="1">
                        <a:latin typeface="Cambria Math" panose="02040503050406030204" pitchFamily="18" charset="0"/>
                      </a:rPr>
                      <m:t>𝐽</m:t>
                    </m:r>
                  </m:oMath>
                </a14:m>
                <a:endParaRPr lang="sr-Cyrl-RS" dirty="0" smtClean="0">
                  <a:latin typeface="Cambria Math" panose="02040503050406030204" pitchFamily="18" charset="0"/>
                </a:endParaRPr>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𝑖𝑗</m:t>
                        </m:r>
                      </m:sub>
                    </m:sSub>
                  </m:oMath>
                </a14:m>
                <a:r>
                  <a:rPr lang="sr-Cyrl-RS" dirty="0" smtClean="0">
                    <a:latin typeface="Cambria Math" panose="02040503050406030204" pitchFamily="18" charset="0"/>
                  </a:rPr>
                  <a:t> је вредност </a:t>
                </a:r>
                <a:r>
                  <a:rPr lang="en-US" i="1" dirty="0" err="1" smtClean="0">
                    <a:latin typeface="Times New Roman" panose="02020603050405020304" pitchFamily="18" charset="0"/>
                    <a:cs typeface="Times New Roman" panose="02020603050405020304" pitchFamily="18" charset="0"/>
                  </a:rPr>
                  <a:t>i</a:t>
                </a:r>
                <a:r>
                  <a:rPr lang="sr-Cyrl-RS" i="1" dirty="0"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 те </a:t>
                </a:r>
                <a:r>
                  <a:rPr lang="sr-Cyrl-RS" dirty="0" smtClean="0">
                    <a:latin typeface="Cambria Math" panose="02040503050406030204" pitchFamily="18" charset="0"/>
                  </a:rPr>
                  <a:t>критеријумске функције за </a:t>
                </a:r>
                <a14:m>
                  <m:oMath xmlns:m="http://schemas.openxmlformats.org/officeDocument/2006/math">
                    <m:r>
                      <a:rPr lang="en-US" i="1">
                        <a:latin typeface="Cambria Math" panose="02040503050406030204" pitchFamily="18" charset="0"/>
                      </a:rPr>
                      <m:t>𝑗</m:t>
                    </m:r>
                  </m:oMath>
                </a14:m>
                <a:r>
                  <a:rPr lang="sr-Cyrl-RS" dirty="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ту алтернативу</a:t>
                </a:r>
                <a:endParaRPr lang="sr-Cyrl-RS" dirty="0">
                  <a:latin typeface="Times New Roman" panose="02020603050405020304" pitchFamily="18" charset="0"/>
                  <a:cs typeface="Times New Roman" panose="02020603050405020304" pitchFamily="18" charset="0"/>
                </a:endParaRPr>
              </a:p>
              <a:p>
                <a:pPr marL="0" indent="0">
                  <a:buNone/>
                </a:pPr>
                <a:r>
                  <a:rPr lang="sr-Cyrl-RS" b="1" dirty="0" smtClean="0">
                    <a:latin typeface="Times New Roman" panose="02020603050405020304" pitchFamily="18" charset="0"/>
                    <a:cs typeface="Times New Roman" panose="02020603050405020304" pitchFamily="18" charset="0"/>
                  </a:rPr>
                  <a:t>Претпоставка</a:t>
                </a:r>
                <a:r>
                  <a:rPr lang="sr-Cyrl-RS" dirty="0" smtClean="0">
                    <a:latin typeface="Times New Roman" panose="02020603050405020304" pitchFamily="18" charset="0"/>
                    <a:cs typeface="Times New Roman" panose="02020603050405020304" pitchFamily="18" charset="0"/>
                  </a:rPr>
                  <a:t>: акција </a:t>
                </a:r>
                <a14:m>
                  <m:oMath xmlns:m="http://schemas.openxmlformats.org/officeDocument/2006/math">
                    <m:sSub>
                      <m:sSubPr>
                        <m:ctrlPr>
                          <a:rPr lang="en-US" i="1">
                            <a:latin typeface="Cambria Math" panose="02040503050406030204" pitchFamily="18" charset="0"/>
                          </a:rPr>
                        </m:ctrlPr>
                      </m:sSubPr>
                      <m:e>
                        <m:r>
                          <a:rPr lang="sr-Cyrl-RS" b="0" i="1" smtClean="0">
                            <a:latin typeface="Cambria Math" panose="02040503050406030204" pitchFamily="18" charset="0"/>
                          </a:rPr>
                          <m:t>а</m:t>
                        </m:r>
                      </m:e>
                      <m:sub>
                        <m:r>
                          <a:rPr lang="en-US" i="1">
                            <a:latin typeface="Cambria Math" panose="02040503050406030204" pitchFamily="18" charset="0"/>
                          </a:rPr>
                          <m:t>𝑖𝑗</m:t>
                        </m:r>
                      </m:sub>
                    </m:sSub>
                  </m:oMath>
                </a14:m>
                <a:r>
                  <a:rPr lang="sr-Cyrl-RS" dirty="0" smtClean="0">
                    <a:latin typeface="Cambria Math" panose="02040503050406030204" pitchFamily="18" charset="0"/>
                  </a:rPr>
                  <a:t> је боља од акције </a:t>
                </a:r>
                <a14:m>
                  <m:oMath xmlns:m="http://schemas.openxmlformats.org/officeDocument/2006/math">
                    <m:sSub>
                      <m:sSubPr>
                        <m:ctrlPr>
                          <a:rPr lang="en-US" i="1">
                            <a:latin typeface="Cambria Math" panose="02040503050406030204" pitchFamily="18" charset="0"/>
                          </a:rPr>
                        </m:ctrlPr>
                      </m:sSubPr>
                      <m:e>
                        <m:r>
                          <a:rPr lang="sr-Cyrl-RS" i="1">
                            <a:latin typeface="Cambria Math" panose="02040503050406030204" pitchFamily="18" charset="0"/>
                          </a:rPr>
                          <m:t>а</m:t>
                        </m:r>
                      </m:e>
                      <m:sub>
                        <m:r>
                          <a:rPr lang="en-US" b="0" i="1" smtClean="0">
                            <a:latin typeface="Cambria Math" panose="02040503050406030204" pitchFamily="18" charset="0"/>
                          </a:rPr>
                          <m:t>𝑘</m:t>
                        </m:r>
                      </m:sub>
                    </m:sSub>
                  </m:oMath>
                </a14:m>
                <a:r>
                  <a:rPr lang="en-US" dirty="0" smtClean="0">
                    <a:latin typeface="Cambria Math" panose="02040503050406030204" pitchFamily="18" charset="0"/>
                  </a:rPr>
                  <a:t> </a:t>
                </a:r>
                <a:r>
                  <a:rPr lang="sr-Cyrl-RS" dirty="0" smtClean="0">
                    <a:latin typeface="Cambria Math" panose="02040503050406030204" pitchFamily="18" charset="0"/>
                  </a:rPr>
                  <a:t>према </a:t>
                </a:r>
                <a:r>
                  <a:rPr lang="en-US" i="1" dirty="0" err="1">
                    <a:latin typeface="Times New Roman" panose="02020603050405020304" pitchFamily="18" charset="0"/>
                    <a:cs typeface="Times New Roman" panose="02020603050405020304" pitchFamily="18" charset="0"/>
                  </a:rPr>
                  <a:t>i</a:t>
                </a:r>
                <a:r>
                  <a:rPr lang="sr-Cyrl-RS" i="1" dirty="0">
                    <a:latin typeface="Times New Roman" panose="02020603050405020304" pitchFamily="18" charset="0"/>
                    <a:cs typeface="Times New Roman" panose="02020603050405020304" pitchFamily="18" charset="0"/>
                  </a:rPr>
                  <a:t> </a:t>
                </a:r>
                <a:r>
                  <a:rPr lang="sr-Cyrl-RS" dirty="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том </a:t>
                </a:r>
                <a:r>
                  <a:rPr lang="sr-Cyrl-RS" dirty="0" smtClean="0">
                    <a:latin typeface="Cambria Math" panose="02040503050406030204" pitchFamily="18" charset="0"/>
                  </a:rPr>
                  <a:t>критеријуму, ако је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𝑖𝑗</m:t>
                        </m:r>
                      </m:sub>
                    </m:sSub>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𝑖𝑘</m:t>
                        </m:r>
                      </m:sub>
                    </m:sSub>
                  </m:oMath>
                </a14:m>
                <a:r>
                  <a:rPr lang="sr-Cyrl-RS" dirty="0" smtClean="0"/>
                  <a:t>.</a:t>
                </a:r>
                <a:endParaRPr lang="en-US" dirty="0"/>
              </a:p>
              <a:p>
                <a:pPr marL="0" indent="0" algn="just">
                  <a:buNone/>
                </a:pPr>
                <a:r>
                  <a:rPr lang="sr-Cyrl-RS" dirty="0" smtClean="0">
                    <a:latin typeface="Cambria Math" panose="02040503050406030204" pitchFamily="18" charset="0"/>
                  </a:rPr>
                  <a:t>Ранг листа упоређиваних акција се одређује на основу мере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𝑗</m:t>
                        </m:r>
                      </m:sub>
                    </m:sSub>
                  </m:oMath>
                </a14:m>
                <a:r>
                  <a:rPr lang="sr-Cyrl-RS" dirty="0" smtClean="0">
                    <a:latin typeface="Cambria Math" panose="02040503050406030204" pitchFamily="18" charset="0"/>
                  </a:rPr>
                  <a:t>. Доносилац одлуке у зависности од врсте проблема дефинише критеријуме на основу којих се врши вредновање (евалуација) сваког од  </a:t>
                </a:r>
                <a14:m>
                  <m:oMath xmlns:m="http://schemas.openxmlformats.org/officeDocument/2006/math">
                    <m:r>
                      <a:rPr lang="en-US" i="1">
                        <a:latin typeface="Cambria Math" panose="02040503050406030204" pitchFamily="18" charset="0"/>
                      </a:rPr>
                      <m:t>𝐽</m:t>
                    </m:r>
                  </m:oMath>
                </a14:m>
                <a:r>
                  <a:rPr lang="sr-Cyrl-RS" dirty="0" smtClean="0">
                    <a:latin typeface="Cambria Math" panose="02040503050406030204" pitchFamily="18" charset="0"/>
                  </a:rPr>
                  <a:t> алтернативних решења.</a:t>
                </a:r>
              </a:p>
              <a:p>
                <a:pPr marL="0" indent="0" algn="just">
                  <a:buNone/>
                </a:pPr>
                <a:r>
                  <a:rPr lang="sr-Cyrl-RS" dirty="0" smtClean="0">
                    <a:latin typeface="Cambria Math" panose="02040503050406030204" pitchFamily="18" charset="0"/>
                  </a:rPr>
                  <a:t>За сваки критеријум се дефинише релативни значај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𝑖</m:t>
                        </m:r>
                      </m:sub>
                    </m:sSub>
                  </m:oMath>
                </a14:m>
                <a:r>
                  <a:rPr lang="sr-Cyrl-RS" dirty="0" smtClean="0">
                    <a:latin typeface="Cambria Math" panose="02040503050406030204" pitchFamily="18" charset="0"/>
                  </a:rPr>
                  <a:t>. </a:t>
                </a:r>
                <a:endParaRPr lang="sr-Cyrl-RS" dirty="0">
                  <a:latin typeface="Cambria Math" panose="02040503050406030204" pitchFamily="18" charset="0"/>
                </a:endParaRPr>
              </a:p>
              <a:p>
                <a:pPr marL="0" indent="0">
                  <a:buNone/>
                </a:pPr>
                <a:r>
                  <a:rPr lang="sr-Cyrl-RS" dirty="0" smtClean="0">
                    <a:latin typeface="Cambria Math" panose="020405030504060302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p>
              <a:p>
                <a:pPr marL="0" indent="0" algn="just">
                  <a:buNone/>
                </a:pPr>
                <a:endParaRPr lang="en-US" dirty="0"/>
              </a:p>
              <a:p>
                <a:pPr marL="0" indent="0" algn="just">
                  <a:buNone/>
                </a:pPr>
                <a:endParaRPr lang="sr-Cyrl-R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26" t="-314" r="-496"/>
                </a:stretch>
              </a:blipFill>
            </p:spPr>
            <p:txBody>
              <a:bodyPr/>
              <a:lstStyle/>
              <a:p>
                <a:r>
                  <a:rPr lang="en-US">
                    <a:noFill/>
                  </a:rPr>
                  <a:t> </a:t>
                </a:r>
              </a:p>
            </p:txBody>
          </p:sp>
        </mc:Fallback>
      </mc:AlternateContent>
    </p:spTree>
    <p:extLst>
      <p:ext uri="{BB962C8B-B14F-4D97-AF65-F5344CB8AC3E}">
        <p14:creationId xmlns:p14="http://schemas.microsoft.com/office/powerpoint/2010/main" val="2409130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Метода компромисног рангирања</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just">
                  <a:buNone/>
                </a:pPr>
                <a:r>
                  <a:rPr lang="sr-Cyrl-RS" b="1" dirty="0" smtClean="0">
                    <a:latin typeface="Times New Roman" panose="02020603050405020304" pitchFamily="18" charset="0"/>
                    <a:cs typeface="Times New Roman" panose="02020603050405020304" pitchFamily="18" charset="0"/>
                  </a:rPr>
                  <a:t>Пример 1.</a:t>
                </a:r>
                <a:r>
                  <a:rPr lang="sr-Cyrl-RS" dirty="0" smtClean="0">
                    <a:latin typeface="Times New Roman" panose="02020603050405020304" pitchFamily="18" charset="0"/>
                    <a:cs typeface="Times New Roman" panose="02020603050405020304" pitchFamily="18" charset="0"/>
                  </a:rPr>
                  <a:t> Треба изабрати најбољу од пет понуђених акција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а</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а</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а</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а</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а</m:t>
                            </m:r>
                          </m:e>
                          <m:sub>
                            <m:r>
                              <a:rPr lang="en-US" i="1">
                                <a:latin typeface="Cambria Math" panose="02040503050406030204" pitchFamily="18" charset="0"/>
                              </a:rPr>
                              <m:t>5</m:t>
                            </m:r>
                          </m:sub>
                        </m:sSub>
                        <m:r>
                          <a:rPr lang="en-US" i="1">
                            <a:latin typeface="Cambria Math" panose="02040503050406030204" pitchFamily="18" charset="0"/>
                          </a:rPr>
                          <m:t> </m:t>
                        </m:r>
                      </m:e>
                    </m:d>
                  </m:oMath>
                </a14:m>
                <a:r>
                  <a:rPr lang="sr-Cyrl-RS" dirty="0" smtClean="0"/>
                  <a:t>. </a:t>
                </a:r>
                <a:r>
                  <a:rPr lang="sr-Cyrl-RS" dirty="0" smtClean="0">
                    <a:latin typeface="Times New Roman" panose="02020603050405020304" pitchFamily="18" charset="0"/>
                    <a:cs typeface="Times New Roman" panose="02020603050405020304" pitchFamily="18" charset="0"/>
                  </a:rPr>
                  <a:t>Евалуација акција је извршена у систему од 4 критеријума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4</m:t>
                            </m:r>
                          </m:sub>
                        </m:sSub>
                        <m:r>
                          <a:rPr lang="en-US" i="1">
                            <a:latin typeface="Cambria Math" panose="02040503050406030204" pitchFamily="18" charset="0"/>
                          </a:rPr>
                          <m:t> </m:t>
                        </m:r>
                      </m:e>
                    </m:d>
                  </m:oMath>
                </a14:m>
                <a:r>
                  <a:rPr lang="en-US" dirty="0"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са различитим релативним значајем (тежином,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𝑖</m:t>
                        </m:r>
                      </m:sub>
                    </m:sSub>
                  </m:oMath>
                </a14:m>
                <a:r>
                  <a:rPr lang="sr-Cyrl-RS" dirty="0" smtClean="0">
                    <a:latin typeface="Times New Roman" panose="02020603050405020304" pitchFamily="18" charset="0"/>
                    <a:cs typeface="Times New Roman" panose="02020603050405020304" pitchFamily="18" charset="0"/>
                  </a:rPr>
                  <a:t>) и са различитим захтевима за максимизацијом или минимизацијом по установљеним критеријумима.</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sr-Cyrl-R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t="-942" r="-6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493745899"/>
                  </p:ext>
                </p:extLst>
              </p:nvPr>
            </p:nvGraphicFramePr>
            <p:xfrm>
              <a:off x="1146002" y="3654454"/>
              <a:ext cx="8128000" cy="2494280"/>
            </p:xfrm>
            <a:graphic>
              <a:graphicData uri="http://schemas.openxmlformats.org/drawingml/2006/table">
                <a:tbl>
                  <a:tblPr firstRow="1" bandRow="1">
                    <a:tableStyleId>{5C22544A-7EE6-4342-B048-85BDC9FD1C3A}</a:tableStyleId>
                  </a:tblPr>
                  <a:tblGrid>
                    <a:gridCol w="935347">
                      <a:extLst>
                        <a:ext uri="{9D8B030D-6E8A-4147-A177-3AD203B41FA5}">
                          <a16:colId xmlns:a16="http://schemas.microsoft.com/office/drawing/2014/main" val="3563377096"/>
                        </a:ext>
                      </a:extLst>
                    </a:gridCol>
                    <a:gridCol w="1210491">
                      <a:extLst>
                        <a:ext uri="{9D8B030D-6E8A-4147-A177-3AD203B41FA5}">
                          <a16:colId xmlns:a16="http://schemas.microsoft.com/office/drawing/2014/main" val="789945304"/>
                        </a:ext>
                      </a:extLst>
                    </a:gridCol>
                    <a:gridCol w="1166949">
                      <a:extLst>
                        <a:ext uri="{9D8B030D-6E8A-4147-A177-3AD203B41FA5}">
                          <a16:colId xmlns:a16="http://schemas.microsoft.com/office/drawing/2014/main" val="114737587"/>
                        </a:ext>
                      </a:extLst>
                    </a:gridCol>
                    <a:gridCol w="923108">
                      <a:extLst>
                        <a:ext uri="{9D8B030D-6E8A-4147-A177-3AD203B41FA5}">
                          <a16:colId xmlns:a16="http://schemas.microsoft.com/office/drawing/2014/main" val="1734300006"/>
                        </a:ext>
                      </a:extLst>
                    </a:gridCol>
                    <a:gridCol w="844105">
                      <a:extLst>
                        <a:ext uri="{9D8B030D-6E8A-4147-A177-3AD203B41FA5}">
                          <a16:colId xmlns:a16="http://schemas.microsoft.com/office/drawing/2014/main" val="1663676192"/>
                        </a:ext>
                      </a:extLst>
                    </a:gridCol>
                    <a:gridCol w="1016000">
                      <a:extLst>
                        <a:ext uri="{9D8B030D-6E8A-4147-A177-3AD203B41FA5}">
                          <a16:colId xmlns:a16="http://schemas.microsoft.com/office/drawing/2014/main" val="1848579637"/>
                        </a:ext>
                      </a:extLst>
                    </a:gridCol>
                    <a:gridCol w="1016000">
                      <a:extLst>
                        <a:ext uri="{9D8B030D-6E8A-4147-A177-3AD203B41FA5}">
                          <a16:colId xmlns:a16="http://schemas.microsoft.com/office/drawing/2014/main" val="3666032387"/>
                        </a:ext>
                      </a:extLst>
                    </a:gridCol>
                    <a:gridCol w="1016000">
                      <a:extLst>
                        <a:ext uri="{9D8B030D-6E8A-4147-A177-3AD203B41FA5}">
                          <a16:colId xmlns:a16="http://schemas.microsoft.com/office/drawing/2014/main" val="3514376060"/>
                        </a:ext>
                      </a:extLst>
                    </a:gridCol>
                  </a:tblGrid>
                  <a:tr h="370840">
                    <a:tc gridSpan="3">
                      <a:txBody>
                        <a:bodyPr/>
                        <a:lstStyle/>
                        <a:p>
                          <a:pPr algn="ctr"/>
                          <a:r>
                            <a:rPr lang="sr-Cyrl-RS" dirty="0" smtClean="0">
                              <a:latin typeface="Times New Roman" panose="02020603050405020304" pitchFamily="18" charset="0"/>
                              <a:cs typeface="Times New Roman" panose="02020603050405020304" pitchFamily="18" charset="0"/>
                            </a:rPr>
                            <a:t>Критеријум</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gridSpan="5">
                      <a:txBody>
                        <a:bodyPr/>
                        <a:lstStyle/>
                        <a:p>
                          <a:pPr algn="ctr"/>
                          <a:r>
                            <a:rPr lang="sr-Cyrl-RS" dirty="0" smtClean="0">
                              <a:latin typeface="Times New Roman" panose="02020603050405020304" pitchFamily="18" charset="0"/>
                              <a:cs typeface="Times New Roman" panose="02020603050405020304" pitchFamily="18" charset="0"/>
                            </a:rPr>
                            <a:t>Алтернатива (акција)</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531970"/>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Ознака</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Релативни значај</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Захтев</a:t>
                          </a:r>
                        </a:p>
                        <a:p>
                          <a:pPr algn="ctr"/>
                          <a:r>
                            <a:rPr lang="en-US" dirty="0" smtClean="0">
                              <a:latin typeface="Times New Roman" panose="02020603050405020304" pitchFamily="18" charset="0"/>
                              <a:cs typeface="Times New Roman" panose="02020603050405020304" pitchFamily="18" charset="0"/>
                            </a:rPr>
                            <a:t>max - min</a:t>
                          </a:r>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i="1">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5</m:t>
                                    </m:r>
                                  </m:sub>
                                </m:sSub>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0745710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160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180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8278795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10.5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63825363"/>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0.15</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min</a:t>
                          </a:r>
                        </a:p>
                      </a:txBody>
                      <a:tcPr/>
                    </a:tc>
                    <a:tc>
                      <a:txBody>
                        <a:bodyPr/>
                        <a:lstStyle/>
                        <a:p>
                          <a:pPr algn="ctr"/>
                          <a:r>
                            <a:rPr lang="en-US" dirty="0" smtClean="0">
                              <a:latin typeface="Times New Roman" panose="02020603050405020304" pitchFamily="18" charset="0"/>
                              <a:cs typeface="Times New Roman" panose="02020603050405020304" pitchFamily="18" charset="0"/>
                            </a:rPr>
                            <a:t>150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9002278"/>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4.6</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799894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493745899"/>
                  </p:ext>
                </p:extLst>
              </p:nvPr>
            </p:nvGraphicFramePr>
            <p:xfrm>
              <a:off x="1146002" y="3654454"/>
              <a:ext cx="8128000" cy="2494280"/>
            </p:xfrm>
            <a:graphic>
              <a:graphicData uri="http://schemas.openxmlformats.org/drawingml/2006/table">
                <a:tbl>
                  <a:tblPr firstRow="1" bandRow="1">
                    <a:tableStyleId>{5C22544A-7EE6-4342-B048-85BDC9FD1C3A}</a:tableStyleId>
                  </a:tblPr>
                  <a:tblGrid>
                    <a:gridCol w="935347">
                      <a:extLst>
                        <a:ext uri="{9D8B030D-6E8A-4147-A177-3AD203B41FA5}">
                          <a16:colId xmlns:a16="http://schemas.microsoft.com/office/drawing/2014/main" val="3563377096"/>
                        </a:ext>
                      </a:extLst>
                    </a:gridCol>
                    <a:gridCol w="1210491">
                      <a:extLst>
                        <a:ext uri="{9D8B030D-6E8A-4147-A177-3AD203B41FA5}">
                          <a16:colId xmlns:a16="http://schemas.microsoft.com/office/drawing/2014/main" val="789945304"/>
                        </a:ext>
                      </a:extLst>
                    </a:gridCol>
                    <a:gridCol w="1166949">
                      <a:extLst>
                        <a:ext uri="{9D8B030D-6E8A-4147-A177-3AD203B41FA5}">
                          <a16:colId xmlns:a16="http://schemas.microsoft.com/office/drawing/2014/main" val="114737587"/>
                        </a:ext>
                      </a:extLst>
                    </a:gridCol>
                    <a:gridCol w="923108">
                      <a:extLst>
                        <a:ext uri="{9D8B030D-6E8A-4147-A177-3AD203B41FA5}">
                          <a16:colId xmlns:a16="http://schemas.microsoft.com/office/drawing/2014/main" val="1734300006"/>
                        </a:ext>
                      </a:extLst>
                    </a:gridCol>
                    <a:gridCol w="844105">
                      <a:extLst>
                        <a:ext uri="{9D8B030D-6E8A-4147-A177-3AD203B41FA5}">
                          <a16:colId xmlns:a16="http://schemas.microsoft.com/office/drawing/2014/main" val="1663676192"/>
                        </a:ext>
                      </a:extLst>
                    </a:gridCol>
                    <a:gridCol w="1016000">
                      <a:extLst>
                        <a:ext uri="{9D8B030D-6E8A-4147-A177-3AD203B41FA5}">
                          <a16:colId xmlns:a16="http://schemas.microsoft.com/office/drawing/2014/main" val="1848579637"/>
                        </a:ext>
                      </a:extLst>
                    </a:gridCol>
                    <a:gridCol w="1016000">
                      <a:extLst>
                        <a:ext uri="{9D8B030D-6E8A-4147-A177-3AD203B41FA5}">
                          <a16:colId xmlns:a16="http://schemas.microsoft.com/office/drawing/2014/main" val="3666032387"/>
                        </a:ext>
                      </a:extLst>
                    </a:gridCol>
                    <a:gridCol w="1016000">
                      <a:extLst>
                        <a:ext uri="{9D8B030D-6E8A-4147-A177-3AD203B41FA5}">
                          <a16:colId xmlns:a16="http://schemas.microsoft.com/office/drawing/2014/main" val="3514376060"/>
                        </a:ext>
                      </a:extLst>
                    </a:gridCol>
                  </a:tblGrid>
                  <a:tr h="370840">
                    <a:tc gridSpan="3">
                      <a:txBody>
                        <a:bodyPr/>
                        <a:lstStyle/>
                        <a:p>
                          <a:pPr algn="ctr"/>
                          <a:r>
                            <a:rPr lang="sr-Cyrl-RS" dirty="0" smtClean="0">
                              <a:latin typeface="Times New Roman" panose="02020603050405020304" pitchFamily="18" charset="0"/>
                              <a:cs typeface="Times New Roman" panose="02020603050405020304" pitchFamily="18" charset="0"/>
                            </a:rPr>
                            <a:t>Критеријум</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gridSpan="5">
                      <a:txBody>
                        <a:bodyPr/>
                        <a:lstStyle/>
                        <a:p>
                          <a:pPr algn="ctr"/>
                          <a:r>
                            <a:rPr lang="sr-Cyrl-RS" dirty="0" smtClean="0">
                              <a:latin typeface="Times New Roman" panose="02020603050405020304" pitchFamily="18" charset="0"/>
                              <a:cs typeface="Times New Roman" panose="02020603050405020304" pitchFamily="18" charset="0"/>
                            </a:rPr>
                            <a:t>Алтернатива (акција)</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531970"/>
                      </a:ext>
                    </a:extLst>
                  </a:tr>
                  <a:tr h="640080">
                    <a:tc>
                      <a:txBody>
                        <a:bodyPr/>
                        <a:lstStyle/>
                        <a:p>
                          <a:pPr algn="ctr"/>
                          <a:r>
                            <a:rPr lang="sr-Cyrl-RS" dirty="0" smtClean="0">
                              <a:latin typeface="Times New Roman" panose="02020603050405020304" pitchFamily="18" charset="0"/>
                              <a:cs typeface="Times New Roman" panose="02020603050405020304" pitchFamily="18" charset="0"/>
                            </a:rPr>
                            <a:t>Ознака</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Релативни значај</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dirty="0" smtClean="0">
                              <a:latin typeface="Times New Roman" panose="02020603050405020304" pitchFamily="18" charset="0"/>
                              <a:cs typeface="Times New Roman" panose="02020603050405020304" pitchFamily="18" charset="0"/>
                            </a:rPr>
                            <a:t>Захтев</a:t>
                          </a:r>
                        </a:p>
                        <a:p>
                          <a:pPr algn="ctr"/>
                          <a:r>
                            <a:rPr lang="en-US" dirty="0" smtClean="0">
                              <a:latin typeface="Times New Roman" panose="02020603050405020304" pitchFamily="18" charset="0"/>
                              <a:cs typeface="Times New Roman" panose="02020603050405020304" pitchFamily="18" charset="0"/>
                            </a:rPr>
                            <a:t>max - min</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358553" t="-62857" r="-423026" b="-246667"/>
                          </a:stretch>
                        </a:blipFill>
                      </a:tcPr>
                    </a:tc>
                    <a:tc>
                      <a:txBody>
                        <a:bodyPr/>
                        <a:lstStyle/>
                        <a:p>
                          <a:endParaRPr lang="en-US"/>
                        </a:p>
                      </a:txBody>
                      <a:tcPr>
                        <a:blipFill>
                          <a:blip r:embed="rId3"/>
                          <a:stretch>
                            <a:fillRect l="-505072" t="-62857" r="-365942" b="-246667"/>
                          </a:stretch>
                        </a:blipFill>
                      </a:tcPr>
                    </a:tc>
                    <a:tc>
                      <a:txBody>
                        <a:bodyPr/>
                        <a:lstStyle/>
                        <a:p>
                          <a:endParaRPr lang="en-US"/>
                        </a:p>
                      </a:txBody>
                      <a:tcPr>
                        <a:blipFill>
                          <a:blip r:embed="rId3"/>
                          <a:stretch>
                            <a:fillRect l="-500000" t="-62857" r="-202395" b="-246667"/>
                          </a:stretch>
                        </a:blipFill>
                      </a:tcPr>
                    </a:tc>
                    <a:tc>
                      <a:txBody>
                        <a:bodyPr/>
                        <a:lstStyle/>
                        <a:p>
                          <a:endParaRPr lang="en-US"/>
                        </a:p>
                      </a:txBody>
                      <a:tcPr>
                        <a:blipFill>
                          <a:blip r:embed="rId3"/>
                          <a:stretch>
                            <a:fillRect l="-600000" t="-62857" r="-102395" b="-246667"/>
                          </a:stretch>
                        </a:blipFill>
                      </a:tcPr>
                    </a:tc>
                    <a:tc>
                      <a:txBody>
                        <a:bodyPr/>
                        <a:lstStyle/>
                        <a:p>
                          <a:endParaRPr lang="en-US"/>
                        </a:p>
                      </a:txBody>
                      <a:tcPr>
                        <a:blipFill>
                          <a:blip r:embed="rId3"/>
                          <a:stretch>
                            <a:fillRect l="-700000" t="-62857" r="-2395" b="-246667"/>
                          </a:stretch>
                        </a:blipFill>
                      </a:tcPr>
                    </a:tc>
                    <a:extLst>
                      <a:ext uri="{0D108BD9-81ED-4DB2-BD59-A6C34878D82A}">
                        <a16:rowId xmlns:a16="http://schemas.microsoft.com/office/drawing/2014/main" val="3907457101"/>
                      </a:ext>
                    </a:extLst>
                  </a:tr>
                  <a:tr h="370840">
                    <a:tc>
                      <a:txBody>
                        <a:bodyPr/>
                        <a:lstStyle/>
                        <a:p>
                          <a:endParaRPr lang="en-US"/>
                        </a:p>
                      </a:txBody>
                      <a:tcPr>
                        <a:blipFill>
                          <a:blip r:embed="rId3"/>
                          <a:stretch>
                            <a:fillRect l="-649" t="-280328" r="-769481" b="-324590"/>
                          </a:stretch>
                        </a:blipFill>
                      </a:tcPr>
                    </a:tc>
                    <a:tc>
                      <a:txBody>
                        <a:bodyPr/>
                        <a:lstStyle/>
                        <a:p>
                          <a:pPr algn="ctr"/>
                          <a:r>
                            <a:rPr lang="en-US" dirty="0" smtClean="0">
                              <a:latin typeface="Times New Roman" panose="02020603050405020304" pitchFamily="18" charset="0"/>
                              <a:cs typeface="Times New Roman" panose="02020603050405020304" pitchFamily="18" charset="0"/>
                            </a:rPr>
                            <a:t>0.3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160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180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82787956"/>
                      </a:ext>
                    </a:extLst>
                  </a:tr>
                  <a:tr h="370840">
                    <a:tc>
                      <a:txBody>
                        <a:bodyPr/>
                        <a:lstStyle/>
                        <a:p>
                          <a:endParaRPr lang="en-US"/>
                        </a:p>
                      </a:txBody>
                      <a:tcPr>
                        <a:blipFill>
                          <a:blip r:embed="rId3"/>
                          <a:stretch>
                            <a:fillRect l="-649" t="-380328" r="-769481" b="-224590"/>
                          </a:stretch>
                        </a:blipFill>
                      </a:tcPr>
                    </a:tc>
                    <a:tc>
                      <a:txBody>
                        <a:bodyPr/>
                        <a:lstStyle/>
                        <a:p>
                          <a:pPr algn="ctr"/>
                          <a:r>
                            <a:rPr lang="en-US" dirty="0" smtClean="0">
                              <a:latin typeface="Times New Roman" panose="02020603050405020304" pitchFamily="18" charset="0"/>
                              <a:cs typeface="Times New Roman" panose="02020603050405020304" pitchFamily="18" charset="0"/>
                            </a:rPr>
                            <a:t>0.35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10.5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63825363"/>
                      </a:ext>
                    </a:extLst>
                  </a:tr>
                  <a:tr h="370840">
                    <a:tc>
                      <a:txBody>
                        <a:bodyPr/>
                        <a:lstStyle/>
                        <a:p>
                          <a:endParaRPr lang="en-US"/>
                        </a:p>
                      </a:txBody>
                      <a:tcPr>
                        <a:blipFill>
                          <a:blip r:embed="rId3"/>
                          <a:stretch>
                            <a:fillRect l="-649" t="-480328" r="-769481" b="-124590"/>
                          </a:stretch>
                        </a:blipFill>
                      </a:tcPr>
                    </a:tc>
                    <a:tc>
                      <a:txBody>
                        <a:bodyPr/>
                        <a:lstStyle/>
                        <a:p>
                          <a:pPr algn="ctr"/>
                          <a:r>
                            <a:rPr lang="en-US" dirty="0" smtClean="0">
                              <a:latin typeface="Times New Roman" panose="02020603050405020304" pitchFamily="18" charset="0"/>
                              <a:cs typeface="Times New Roman" panose="02020603050405020304" pitchFamily="18" charset="0"/>
                            </a:rPr>
                            <a:t>0.15</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min</a:t>
                          </a:r>
                        </a:p>
                      </a:txBody>
                      <a:tcPr/>
                    </a:tc>
                    <a:tc>
                      <a:txBody>
                        <a:bodyPr/>
                        <a:lstStyle/>
                        <a:p>
                          <a:pPr algn="ctr"/>
                          <a:r>
                            <a:rPr lang="en-US" dirty="0" smtClean="0">
                              <a:latin typeface="Times New Roman" panose="02020603050405020304" pitchFamily="18" charset="0"/>
                              <a:cs typeface="Times New Roman" panose="02020603050405020304" pitchFamily="18" charset="0"/>
                            </a:rPr>
                            <a:t>150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9002278"/>
                      </a:ext>
                    </a:extLst>
                  </a:tr>
                  <a:tr h="370840">
                    <a:tc>
                      <a:txBody>
                        <a:bodyPr/>
                        <a:lstStyle/>
                        <a:p>
                          <a:endParaRPr lang="en-US"/>
                        </a:p>
                      </a:txBody>
                      <a:tcPr>
                        <a:blipFill>
                          <a:blip r:embed="rId3"/>
                          <a:stretch>
                            <a:fillRect l="-649" t="-580328" r="-769481" b="-24590"/>
                          </a:stretch>
                        </a:blipFill>
                      </a:tcPr>
                    </a:tc>
                    <a:tc>
                      <a:txBody>
                        <a:bodyPr/>
                        <a:lstStyle/>
                        <a:p>
                          <a:pPr algn="ctr"/>
                          <a:r>
                            <a:rPr lang="en-US" dirty="0" smtClean="0">
                              <a:latin typeface="Times New Roman" panose="02020603050405020304" pitchFamily="18" charset="0"/>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4.6</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7998942"/>
                      </a:ext>
                    </a:extLst>
                  </a:tr>
                </a:tbl>
              </a:graphicData>
            </a:graphic>
          </p:graphicFrame>
        </mc:Fallback>
      </mc:AlternateContent>
    </p:spTree>
    <p:extLst>
      <p:ext uri="{BB962C8B-B14F-4D97-AF65-F5344CB8AC3E}">
        <p14:creationId xmlns:p14="http://schemas.microsoft.com/office/powerpoint/2010/main" val="150418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Метода компромисног рангирања</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pPr marL="0" indent="0">
                  <a:buNone/>
                </a:pPr>
                <a:r>
                  <a:rPr lang="sr-Cyrl-RS" dirty="0" smtClean="0">
                    <a:latin typeface="Times New Roman" panose="02020603050405020304" pitchFamily="18" charset="0"/>
                    <a:cs typeface="Times New Roman" panose="02020603050405020304" pitchFamily="18" charset="0"/>
                  </a:rPr>
                  <a:t>За сваку од понуђених акција одређује се одступање </a:t>
                </a:r>
                <a:r>
                  <a:rPr lang="sr-Cyrl-RS" smtClean="0">
                    <a:latin typeface="Times New Roman" panose="02020603050405020304" pitchFamily="18" charset="0"/>
                    <a:cs typeface="Times New Roman" panose="02020603050405020304" pitchFamily="18" charset="0"/>
                  </a:rPr>
                  <a:t>од </a:t>
                </a:r>
                <a:endParaRPr lang="sr-Latn-RS" smtClean="0">
                  <a:latin typeface="Times New Roman" panose="02020603050405020304" pitchFamily="18" charset="0"/>
                  <a:cs typeface="Times New Roman" panose="02020603050405020304" pitchFamily="18" charset="0"/>
                </a:endParaRPr>
              </a:p>
              <a:p>
                <a:pPr marL="0" indent="0">
                  <a:buNone/>
                </a:pPr>
                <a:r>
                  <a:rPr lang="en-US" smtClean="0">
                    <a:latin typeface="Times New Roman" panose="02020603050405020304" pitchFamily="18" charset="0"/>
                    <a:cs typeface="Times New Roman" panose="02020603050405020304" pitchFamily="18" charset="0"/>
                  </a:rPr>
                  <a:t>“</a:t>
                </a:r>
                <a:r>
                  <a:rPr lang="sr-Cyrl-RS" dirty="0" smtClean="0">
                    <a:latin typeface="Times New Roman" panose="02020603050405020304" pitchFamily="18" charset="0"/>
                    <a:cs typeface="Times New Roman" panose="02020603050405020304" pitchFamily="18" charset="0"/>
                  </a:rPr>
                  <a:t>идеалне</a:t>
                </a:r>
                <a:r>
                  <a:rPr lang="en-US" dirty="0" smtClean="0">
                    <a:latin typeface="Times New Roman" panose="02020603050405020304" pitchFamily="18" charset="0"/>
                    <a:cs typeface="Times New Roman" panose="02020603050405020304" pitchFamily="18" charset="0"/>
                  </a:rPr>
                  <a:t>”</a:t>
                </a:r>
                <a:r>
                  <a:rPr lang="sr-Cyrl-RS" dirty="0" smtClean="0">
                    <a:latin typeface="Times New Roman" panose="02020603050405020304" pitchFamily="18" charset="0"/>
                    <a:cs typeface="Times New Roman" panose="02020603050405020304" pitchFamily="18" charset="0"/>
                  </a:rPr>
                  <a:t> акције, а на основу захтева за што већим </a:t>
                </a:r>
                <a:r>
                  <a:rPr lang="sr-Cyrl-RS" smtClean="0">
                    <a:latin typeface="Times New Roman" panose="02020603050405020304" pitchFamily="18" charset="0"/>
                    <a:cs typeface="Times New Roman" panose="02020603050405020304" pitchFamily="18" charset="0"/>
                  </a:rPr>
                  <a:t>збиром </a:t>
                </a:r>
                <a:endParaRPr lang="sr-Latn-RS" smtClean="0">
                  <a:latin typeface="Times New Roman" panose="02020603050405020304" pitchFamily="18" charset="0"/>
                  <a:cs typeface="Times New Roman" panose="02020603050405020304" pitchFamily="18" charset="0"/>
                </a:endParaRPr>
              </a:p>
              <a:p>
                <a:pPr marL="0" indent="0">
                  <a:buNone/>
                </a:pPr>
                <a:r>
                  <a:rPr lang="sr-Cyrl-RS" smtClean="0">
                    <a:latin typeface="Times New Roman" panose="02020603050405020304" pitchFamily="18" charset="0"/>
                    <a:cs typeface="Times New Roman" panose="02020603050405020304" pitchFamily="18" charset="0"/>
                  </a:rPr>
                  <a:t>групне </a:t>
                </a:r>
                <a:r>
                  <a:rPr lang="sr-Cyrl-RS" dirty="0" smtClean="0">
                    <a:latin typeface="Times New Roman" panose="02020603050405020304" pitchFamily="18" charset="0"/>
                    <a:cs typeface="Times New Roman" panose="02020603050405020304" pitchFamily="18" charset="0"/>
                  </a:rPr>
                  <a:t>корисности коришћењем релације (добијене за </a:t>
                </a:r>
                <a:r>
                  <a:rPr lang="en-US" i="1" dirty="0" smtClean="0">
                    <a:latin typeface="Times New Roman" panose="02020603050405020304" pitchFamily="18" charset="0"/>
                    <a:cs typeface="Times New Roman" panose="02020603050405020304" pitchFamily="18" charset="0"/>
                  </a:rPr>
                  <a:t>p=1</a:t>
                </a:r>
                <a:r>
                  <a:rPr lang="en-US" dirty="0" smtClean="0">
                    <a:latin typeface="Times New Roman" panose="02020603050405020304" pitchFamily="18" charset="0"/>
                    <a:cs typeface="Times New Roman" panose="02020603050405020304" pitchFamily="18" charset="0"/>
                  </a:rPr>
                  <a:t>):</a:t>
                </a:r>
              </a:p>
              <a:p>
                <a:pPr marL="0" indent="0">
                  <a:buNone/>
                </a:pPr>
                <a:r>
                  <a:rPr lang="sr-Cyrl-RS"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𝑗</m:t>
                        </m:r>
                      </m:sub>
                    </m:sSub>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b="0" i="1" smtClean="0">
                            <a:latin typeface="Cambria Math" panose="02040503050406030204" pitchFamily="18" charset="0"/>
                          </a:rPr>
                          <m:t>5</m:t>
                        </m:r>
                      </m:sup>
                      <m:e>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𝑖</m:t>
                            </m:r>
                          </m:sub>
                        </m:sSub>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𝑖𝑗</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𝑖</m:t>
                                </m:r>
                              </m:sub>
                              <m:sup>
                                <m:r>
                                  <a:rPr lang="en-US" i="1">
                                    <a:latin typeface="Cambria Math" panose="02040503050406030204" pitchFamily="18" charset="0"/>
                                  </a:rPr>
                                  <m:t>−</m:t>
                                </m:r>
                              </m:sup>
                            </m:sSubSup>
                          </m:den>
                        </m:f>
                      </m:e>
                    </m:nary>
                  </m:oMath>
                </a14:m>
                <a:endParaRPr lang="sr-Cyrl-RS" dirty="0" smtClean="0">
                  <a:latin typeface="Times New Roman" panose="02020603050405020304" pitchFamily="18" charset="0"/>
                  <a:cs typeface="Times New Roman" panose="02020603050405020304" pitchFamily="18" charset="0"/>
                </a:endParaRPr>
              </a:p>
              <a:p>
                <a:pPr marL="0" indent="0">
                  <a:buNone/>
                </a:pPr>
                <a:endParaRPr lang="sr-Cyrl-RS" dirty="0">
                  <a:latin typeface="Times New Roman" panose="02020603050405020304" pitchFamily="18" charset="0"/>
                  <a:cs typeface="Times New Roman" panose="02020603050405020304" pitchFamily="18" charset="0"/>
                </a:endParaRPr>
              </a:p>
              <a:p>
                <a:pPr marL="0" indent="0">
                  <a:buNone/>
                </a:pPr>
                <a:r>
                  <a:rPr lang="sr-Cyrl-RS" dirty="0" smtClean="0">
                    <a:latin typeface="Times New Roman" panose="02020603050405020304" pitchFamily="18" charset="0"/>
                    <a:cs typeface="Times New Roman" panose="02020603050405020304" pitchFamily="18" charset="0"/>
                  </a:rPr>
                  <a:t>За алтернативу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а</m:t>
                        </m:r>
                      </m:e>
                      <m:sub>
                        <m:r>
                          <a:rPr lang="en-US" i="1">
                            <a:latin typeface="Cambria Math" panose="02040503050406030204" pitchFamily="18" charset="0"/>
                          </a:rPr>
                          <m:t>1</m:t>
                        </m:r>
                      </m:sub>
                    </m:sSub>
                  </m:oMath>
                </a14:m>
                <a:r>
                  <a:rPr lang="sr-Cyrl-RS" dirty="0" smtClean="0">
                    <a:latin typeface="Times New Roman" panose="02020603050405020304" pitchFamily="18" charset="0"/>
                    <a:cs typeface="Times New Roman" panose="02020603050405020304" pitchFamily="18" charset="0"/>
                  </a:rPr>
                  <a:t> се добија следеће групно одступање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sub>
                    </m:sSub>
                  </m:oMath>
                </a14:m>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𝑆</m:t>
                        </m:r>
                      </m:e>
                      <m:sub>
                        <m:sSub>
                          <m:sSubPr>
                            <m:ctrlPr>
                              <a:rPr lang="en-US" sz="1700" i="1">
                                <a:latin typeface="Cambria Math" panose="02040503050406030204" pitchFamily="18" charset="0"/>
                              </a:rPr>
                            </m:ctrlPr>
                          </m:sSubPr>
                          <m:e>
                            <m:r>
                              <a:rPr lang="en-US" sz="1700" i="1">
                                <a:latin typeface="Cambria Math" panose="02040503050406030204" pitchFamily="18" charset="0"/>
                              </a:rPr>
                              <m:t>𝑎</m:t>
                            </m:r>
                          </m:e>
                          <m:sub>
                            <m:r>
                              <a:rPr lang="en-US" sz="1700" i="1">
                                <a:latin typeface="Cambria Math" panose="02040503050406030204" pitchFamily="18" charset="0"/>
                              </a:rPr>
                              <m:t>1</m:t>
                            </m:r>
                          </m:sub>
                        </m:sSub>
                      </m:sub>
                    </m:sSub>
                    <m:r>
                      <a:rPr lang="en-US" sz="1700" i="1">
                        <a:latin typeface="Cambria Math" panose="02040503050406030204" pitchFamily="18" charset="0"/>
                      </a:rPr>
                      <m:t>=0.3∙</m:t>
                    </m:r>
                    <m:f>
                      <m:fPr>
                        <m:ctrlPr>
                          <a:rPr lang="en-US" sz="1700" i="1">
                            <a:latin typeface="Cambria Math" panose="02040503050406030204" pitchFamily="18" charset="0"/>
                          </a:rPr>
                        </m:ctrlPr>
                      </m:fPr>
                      <m:num>
                        <m:r>
                          <a:rPr lang="en-US" sz="1700" i="1">
                            <a:latin typeface="Cambria Math" panose="02040503050406030204" pitchFamily="18" charset="0"/>
                          </a:rPr>
                          <m:t>180−170</m:t>
                        </m:r>
                      </m:num>
                      <m:den>
                        <m:r>
                          <a:rPr lang="en-US" sz="1700" i="1">
                            <a:latin typeface="Cambria Math" panose="02040503050406030204" pitchFamily="18" charset="0"/>
                          </a:rPr>
                          <m:t>180−160</m:t>
                        </m:r>
                      </m:den>
                    </m:f>
                    <m:r>
                      <a:rPr lang="en-US" sz="1700" i="1">
                        <a:latin typeface="Cambria Math" panose="02040503050406030204" pitchFamily="18" charset="0"/>
                      </a:rPr>
                      <m:t>+0.35∙</m:t>
                    </m:r>
                    <m:f>
                      <m:fPr>
                        <m:ctrlPr>
                          <a:rPr lang="en-US" sz="1700" i="1">
                            <a:latin typeface="Cambria Math" panose="02040503050406030204" pitchFamily="18" charset="0"/>
                          </a:rPr>
                        </m:ctrlPr>
                      </m:fPr>
                      <m:num>
                        <m:r>
                          <a:rPr lang="en-US" sz="1700" i="1">
                            <a:latin typeface="Cambria Math" panose="02040503050406030204" pitchFamily="18" charset="0"/>
                          </a:rPr>
                          <m:t>15−15</m:t>
                        </m:r>
                      </m:num>
                      <m:den>
                        <m:r>
                          <a:rPr lang="en-US" sz="1700" i="1">
                            <a:latin typeface="Cambria Math" panose="02040503050406030204" pitchFamily="18" charset="0"/>
                          </a:rPr>
                          <m:t>15−10.5</m:t>
                        </m:r>
                      </m:den>
                    </m:f>
                    <m:r>
                      <a:rPr lang="en-US" sz="1700" i="1">
                        <a:latin typeface="Cambria Math" panose="02040503050406030204" pitchFamily="18" charset="0"/>
                      </a:rPr>
                      <m:t>+0.15∙</m:t>
                    </m:r>
                    <m:f>
                      <m:fPr>
                        <m:ctrlPr>
                          <a:rPr lang="en-US" sz="1700" i="1">
                            <a:latin typeface="Cambria Math" panose="02040503050406030204" pitchFamily="18" charset="0"/>
                          </a:rPr>
                        </m:ctrlPr>
                      </m:fPr>
                      <m:num>
                        <m:r>
                          <a:rPr lang="en-US" sz="1700" i="1">
                            <a:latin typeface="Cambria Math" panose="02040503050406030204" pitchFamily="18" charset="0"/>
                          </a:rPr>
                          <m:t>120−150</m:t>
                        </m:r>
                      </m:num>
                      <m:den>
                        <m:r>
                          <a:rPr lang="en-US" sz="1700" i="1">
                            <a:latin typeface="Cambria Math" panose="02040503050406030204" pitchFamily="18" charset="0"/>
                          </a:rPr>
                          <m:t>120−155</m:t>
                        </m:r>
                      </m:den>
                    </m:f>
                    <m:r>
                      <a:rPr lang="en-US" sz="1700" i="1">
                        <a:latin typeface="Cambria Math" panose="02040503050406030204" pitchFamily="18" charset="0"/>
                      </a:rPr>
                      <m:t>+0.2∙</m:t>
                    </m:r>
                    <m:f>
                      <m:fPr>
                        <m:ctrlPr>
                          <a:rPr lang="en-US" sz="1700" i="1">
                            <a:latin typeface="Cambria Math" panose="02040503050406030204" pitchFamily="18" charset="0"/>
                          </a:rPr>
                        </m:ctrlPr>
                      </m:fPr>
                      <m:num>
                        <m:r>
                          <a:rPr lang="en-US" sz="1700" i="1">
                            <a:latin typeface="Cambria Math" panose="02040503050406030204" pitchFamily="18" charset="0"/>
                          </a:rPr>
                          <m:t>4.6−3.5</m:t>
                        </m:r>
                      </m:num>
                      <m:den>
                        <m:r>
                          <a:rPr lang="en-US" sz="1700" i="1">
                            <a:latin typeface="Cambria Math" panose="02040503050406030204" pitchFamily="18" charset="0"/>
                          </a:rPr>
                          <m:t>4.6−2.5</m:t>
                        </m:r>
                      </m:den>
                    </m:f>
                    <m:r>
                      <a:rPr lang="en-US" sz="1700" i="1">
                        <a:latin typeface="Cambria Math" panose="02040503050406030204" pitchFamily="18" charset="0"/>
                      </a:rPr>
                      <m:t>=</m:t>
                    </m:r>
                    <m:r>
                      <a:rPr lang="en-US" sz="1700" b="0" i="1" smtClean="0">
                        <a:latin typeface="Cambria Math" panose="02040503050406030204" pitchFamily="18" charset="0"/>
                      </a:rPr>
                      <m:t>0.15+0+0.129+0.11=</m:t>
                    </m:r>
                    <m:r>
                      <a:rPr lang="en-US" sz="1700" i="1">
                        <a:latin typeface="Cambria Math" panose="02040503050406030204" pitchFamily="18" charset="0"/>
                      </a:rPr>
                      <m:t>0.39</m:t>
                    </m:r>
                  </m:oMath>
                </a14:m>
                <a:endParaRPr lang="en-US" sz="1700" dirty="0"/>
              </a:p>
              <a:p>
                <a:r>
                  <a:rPr lang="en-US" dirty="0"/>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sub>
                    </m:sSub>
                    <m:r>
                      <a:rPr lang="en-US" i="1">
                        <a:latin typeface="Cambria Math" panose="02040503050406030204" pitchFamily="18" charset="0"/>
                      </a:rPr>
                      <m:t>=</m:t>
                    </m:r>
                    <m:r>
                      <a:rPr lang="en-US" i="1">
                        <a:latin typeface="Cambria Math" panose="02040503050406030204" pitchFamily="18" charset="0"/>
                      </a:rPr>
                      <m:t>𝑚𝑎𝑥</m:t>
                    </m:r>
                    <m:d>
                      <m:dPr>
                        <m:begChr m:val="{"/>
                        <m:endChr m:val="}"/>
                        <m:ctrlPr>
                          <a:rPr lang="en-US" i="1">
                            <a:latin typeface="Cambria Math" panose="02040503050406030204" pitchFamily="18" charset="0"/>
                          </a:rPr>
                        </m:ctrlPr>
                      </m:dPr>
                      <m:e>
                        <m:r>
                          <a:rPr lang="en-US" i="1">
                            <a:latin typeface="Cambria Math" panose="02040503050406030204" pitchFamily="18" charset="0"/>
                          </a:rPr>
                          <m:t>0.15, 0,</m:t>
                        </m:r>
                        <m:r>
                          <a:rPr lang="en-US" b="0" i="1" smtClean="0">
                            <a:latin typeface="Cambria Math" panose="02040503050406030204" pitchFamily="18" charset="0"/>
                          </a:rPr>
                          <m:t> </m:t>
                        </m:r>
                        <m:r>
                          <a:rPr lang="en-US" i="1">
                            <a:latin typeface="Cambria Math" panose="02040503050406030204" pitchFamily="18" charset="0"/>
                          </a:rPr>
                          <m:t>0.129,</m:t>
                        </m:r>
                        <m:r>
                          <a:rPr lang="en-US" b="0" i="1" smtClean="0">
                            <a:latin typeface="Cambria Math" panose="02040503050406030204" pitchFamily="18" charset="0"/>
                          </a:rPr>
                          <m:t> </m:t>
                        </m:r>
                        <m:r>
                          <a:rPr lang="en-US" i="1">
                            <a:latin typeface="Cambria Math" panose="02040503050406030204" pitchFamily="18" charset="0"/>
                          </a:rPr>
                          <m:t>0.11</m:t>
                        </m:r>
                      </m:e>
                    </m:d>
                    <m:r>
                      <a:rPr lang="en-US" i="1">
                        <a:latin typeface="Cambria Math" panose="02040503050406030204" pitchFamily="18" charset="0"/>
                      </a:rPr>
                      <m:t>=0.15</m:t>
                    </m:r>
                  </m:oMath>
                </a14:m>
                <a:endParaRPr lang="en-US" dirty="0"/>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sr-Cyrl-RS" dirty="0" smtClean="0">
                    <a:latin typeface="Times New Roman" panose="02020603050405020304" pitchFamily="18" charset="0"/>
                    <a:cs typeface="Times New Roman" panose="02020603050405020304" pitchFamily="18" charset="0"/>
                  </a:rPr>
                  <a:t> </a:t>
                </a:r>
              </a:p>
              <a:p>
                <a:pPr marL="0" indent="0">
                  <a:buNone/>
                </a:pPr>
                <a:endParaRPr lang="sr-Cyrl-RS" dirty="0">
                  <a:latin typeface="Times New Roman" panose="02020603050405020304" pitchFamily="18" charset="0"/>
                  <a:cs typeface="Times New Roman" panose="02020603050405020304" pitchFamily="18" charset="0"/>
                </a:endParaRPr>
              </a:p>
              <a:p>
                <a:pPr marL="0" indent="0">
                  <a:buNone/>
                </a:pPr>
                <a:endParaRPr lang="sr-Cyrl-R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84" t="-14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538185703"/>
                  </p:ext>
                </p:extLst>
              </p:nvPr>
            </p:nvGraphicFramePr>
            <p:xfrm>
              <a:off x="5734050" y="1270000"/>
              <a:ext cx="5486399" cy="2468880"/>
            </p:xfrm>
            <a:graphic>
              <a:graphicData uri="http://schemas.openxmlformats.org/drawingml/2006/table">
                <a:tbl>
                  <a:tblPr firstRow="1" bandRow="1">
                    <a:tableStyleId>{5C22544A-7EE6-4342-B048-85BDC9FD1C3A}</a:tableStyleId>
                  </a:tblPr>
                  <a:tblGrid>
                    <a:gridCol w="631359">
                      <a:extLst>
                        <a:ext uri="{9D8B030D-6E8A-4147-A177-3AD203B41FA5}">
                          <a16:colId xmlns:a16="http://schemas.microsoft.com/office/drawing/2014/main" val="695004356"/>
                        </a:ext>
                      </a:extLst>
                    </a:gridCol>
                    <a:gridCol w="817082">
                      <a:extLst>
                        <a:ext uri="{9D8B030D-6E8A-4147-A177-3AD203B41FA5}">
                          <a16:colId xmlns:a16="http://schemas.microsoft.com/office/drawing/2014/main" val="704506025"/>
                        </a:ext>
                      </a:extLst>
                    </a:gridCol>
                    <a:gridCol w="787691">
                      <a:extLst>
                        <a:ext uri="{9D8B030D-6E8A-4147-A177-3AD203B41FA5}">
                          <a16:colId xmlns:a16="http://schemas.microsoft.com/office/drawing/2014/main" val="2714042288"/>
                        </a:ext>
                      </a:extLst>
                    </a:gridCol>
                    <a:gridCol w="623099">
                      <a:extLst>
                        <a:ext uri="{9D8B030D-6E8A-4147-A177-3AD203B41FA5}">
                          <a16:colId xmlns:a16="http://schemas.microsoft.com/office/drawing/2014/main" val="2980343204"/>
                        </a:ext>
                      </a:extLst>
                    </a:gridCol>
                    <a:gridCol w="569771">
                      <a:extLst>
                        <a:ext uri="{9D8B030D-6E8A-4147-A177-3AD203B41FA5}">
                          <a16:colId xmlns:a16="http://schemas.microsoft.com/office/drawing/2014/main" val="1911519763"/>
                        </a:ext>
                      </a:extLst>
                    </a:gridCol>
                    <a:gridCol w="685799">
                      <a:extLst>
                        <a:ext uri="{9D8B030D-6E8A-4147-A177-3AD203B41FA5}">
                          <a16:colId xmlns:a16="http://schemas.microsoft.com/office/drawing/2014/main" val="1150566336"/>
                        </a:ext>
                      </a:extLst>
                    </a:gridCol>
                    <a:gridCol w="685799">
                      <a:extLst>
                        <a:ext uri="{9D8B030D-6E8A-4147-A177-3AD203B41FA5}">
                          <a16:colId xmlns:a16="http://schemas.microsoft.com/office/drawing/2014/main" val="388331999"/>
                        </a:ext>
                      </a:extLst>
                    </a:gridCol>
                    <a:gridCol w="685799">
                      <a:extLst>
                        <a:ext uri="{9D8B030D-6E8A-4147-A177-3AD203B41FA5}">
                          <a16:colId xmlns:a16="http://schemas.microsoft.com/office/drawing/2014/main" val="1716163313"/>
                        </a:ext>
                      </a:extLst>
                    </a:gridCol>
                  </a:tblGrid>
                  <a:tr h="312926">
                    <a:tc gridSpan="3">
                      <a:txBody>
                        <a:bodyPr/>
                        <a:lstStyle/>
                        <a:p>
                          <a:pPr algn="ctr"/>
                          <a:r>
                            <a:rPr lang="sr-Cyrl-RS" dirty="0" smtClean="0">
                              <a:latin typeface="Times New Roman" panose="02020603050405020304" pitchFamily="18" charset="0"/>
                              <a:cs typeface="Times New Roman" panose="02020603050405020304" pitchFamily="18" charset="0"/>
                            </a:rPr>
                            <a:t>Критеријум</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gridSpan="5">
                      <a:txBody>
                        <a:bodyPr/>
                        <a:lstStyle/>
                        <a:p>
                          <a:pPr algn="ctr"/>
                          <a:r>
                            <a:rPr lang="sr-Cyrl-RS" dirty="0" smtClean="0">
                              <a:latin typeface="Times New Roman" panose="02020603050405020304" pitchFamily="18" charset="0"/>
                              <a:cs typeface="Times New Roman" panose="02020603050405020304" pitchFamily="18" charset="0"/>
                            </a:rPr>
                            <a:t>Алтернатива (акција)</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34356260"/>
                      </a:ext>
                    </a:extLst>
                  </a:tr>
                  <a:tr h="547621">
                    <a:tc>
                      <a:txBody>
                        <a:bodyPr/>
                        <a:lstStyle/>
                        <a:p>
                          <a:pPr algn="ctr"/>
                          <a:r>
                            <a:rPr lang="sr-Cyrl-RS" dirty="0" smtClean="0">
                              <a:latin typeface="Times New Roman" panose="02020603050405020304" pitchFamily="18" charset="0"/>
                              <a:cs typeface="Times New Roman" panose="02020603050405020304" pitchFamily="18" charset="0"/>
                            </a:rPr>
                            <a:t>Ознака</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smtClean="0">
                              <a:latin typeface="Times New Roman" panose="02020603050405020304" pitchFamily="18" charset="0"/>
                              <a:cs typeface="Times New Roman" panose="02020603050405020304" pitchFamily="18" charset="0"/>
                            </a:rPr>
                            <a:t>Релат</a:t>
                          </a:r>
                          <a:r>
                            <a:rPr lang="sr-Latn-RS" smtClean="0">
                              <a:latin typeface="Times New Roman" panose="02020603050405020304" pitchFamily="18" charset="0"/>
                              <a:cs typeface="Times New Roman" panose="02020603050405020304" pitchFamily="18" charset="0"/>
                            </a:rPr>
                            <a:t>.</a:t>
                          </a:r>
                          <a:r>
                            <a:rPr lang="sr-Cyrl-RS"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значај</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mtClean="0">
                              <a:latin typeface="Times New Roman" panose="02020603050405020304" pitchFamily="18" charset="0"/>
                              <a:cs typeface="Times New Roman" panose="02020603050405020304" pitchFamily="18" charset="0"/>
                            </a:rPr>
                            <a:t>max </a:t>
                          </a:r>
                          <a:r>
                            <a:rPr lang="en-US" dirty="0" smtClean="0">
                              <a:latin typeface="Times New Roman" panose="02020603050405020304" pitchFamily="18" charset="0"/>
                              <a:cs typeface="Times New Roman" panose="02020603050405020304" pitchFamily="18" charset="0"/>
                            </a:rPr>
                            <a:t>- min</a:t>
                          </a:r>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i="1">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5</m:t>
                                    </m:r>
                                  </m:sub>
                                </m:sSub>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46529022"/>
                      </a:ext>
                    </a:extLst>
                  </a:tr>
                  <a:tr h="361593">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160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180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91826066"/>
                      </a:ext>
                    </a:extLst>
                  </a:tr>
                  <a:tr h="312926">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10.5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94019665"/>
                      </a:ext>
                    </a:extLst>
                  </a:tr>
                  <a:tr h="361593">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0.15</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min</a:t>
                          </a:r>
                        </a:p>
                      </a:txBody>
                      <a:tcPr/>
                    </a:tc>
                    <a:tc>
                      <a:txBody>
                        <a:bodyPr/>
                        <a:lstStyle/>
                        <a:p>
                          <a:pPr algn="ctr"/>
                          <a:r>
                            <a:rPr lang="en-US" dirty="0" smtClean="0">
                              <a:latin typeface="Times New Roman" panose="02020603050405020304" pitchFamily="18" charset="0"/>
                              <a:cs typeface="Times New Roman" panose="02020603050405020304" pitchFamily="18" charset="0"/>
                            </a:rPr>
                            <a:t>150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06628862"/>
                      </a:ext>
                    </a:extLst>
                  </a:tr>
                  <a:tr h="312926">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4.6</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1792496"/>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538185703"/>
                  </p:ext>
                </p:extLst>
              </p:nvPr>
            </p:nvGraphicFramePr>
            <p:xfrm>
              <a:off x="5734050" y="1270000"/>
              <a:ext cx="5486399" cy="2468880"/>
            </p:xfrm>
            <a:graphic>
              <a:graphicData uri="http://schemas.openxmlformats.org/drawingml/2006/table">
                <a:tbl>
                  <a:tblPr firstRow="1" bandRow="1">
                    <a:tableStyleId>{5C22544A-7EE6-4342-B048-85BDC9FD1C3A}</a:tableStyleId>
                  </a:tblPr>
                  <a:tblGrid>
                    <a:gridCol w="631359">
                      <a:extLst>
                        <a:ext uri="{9D8B030D-6E8A-4147-A177-3AD203B41FA5}">
                          <a16:colId xmlns:a16="http://schemas.microsoft.com/office/drawing/2014/main" val="695004356"/>
                        </a:ext>
                      </a:extLst>
                    </a:gridCol>
                    <a:gridCol w="817082">
                      <a:extLst>
                        <a:ext uri="{9D8B030D-6E8A-4147-A177-3AD203B41FA5}">
                          <a16:colId xmlns:a16="http://schemas.microsoft.com/office/drawing/2014/main" val="704506025"/>
                        </a:ext>
                      </a:extLst>
                    </a:gridCol>
                    <a:gridCol w="787691">
                      <a:extLst>
                        <a:ext uri="{9D8B030D-6E8A-4147-A177-3AD203B41FA5}">
                          <a16:colId xmlns:a16="http://schemas.microsoft.com/office/drawing/2014/main" val="2714042288"/>
                        </a:ext>
                      </a:extLst>
                    </a:gridCol>
                    <a:gridCol w="623099">
                      <a:extLst>
                        <a:ext uri="{9D8B030D-6E8A-4147-A177-3AD203B41FA5}">
                          <a16:colId xmlns:a16="http://schemas.microsoft.com/office/drawing/2014/main" val="2980343204"/>
                        </a:ext>
                      </a:extLst>
                    </a:gridCol>
                    <a:gridCol w="569771">
                      <a:extLst>
                        <a:ext uri="{9D8B030D-6E8A-4147-A177-3AD203B41FA5}">
                          <a16:colId xmlns:a16="http://schemas.microsoft.com/office/drawing/2014/main" val="1911519763"/>
                        </a:ext>
                      </a:extLst>
                    </a:gridCol>
                    <a:gridCol w="685799">
                      <a:extLst>
                        <a:ext uri="{9D8B030D-6E8A-4147-A177-3AD203B41FA5}">
                          <a16:colId xmlns:a16="http://schemas.microsoft.com/office/drawing/2014/main" val="1150566336"/>
                        </a:ext>
                      </a:extLst>
                    </a:gridCol>
                    <a:gridCol w="685799">
                      <a:extLst>
                        <a:ext uri="{9D8B030D-6E8A-4147-A177-3AD203B41FA5}">
                          <a16:colId xmlns:a16="http://schemas.microsoft.com/office/drawing/2014/main" val="388331999"/>
                        </a:ext>
                      </a:extLst>
                    </a:gridCol>
                    <a:gridCol w="685799">
                      <a:extLst>
                        <a:ext uri="{9D8B030D-6E8A-4147-A177-3AD203B41FA5}">
                          <a16:colId xmlns:a16="http://schemas.microsoft.com/office/drawing/2014/main" val="1716163313"/>
                        </a:ext>
                      </a:extLst>
                    </a:gridCol>
                  </a:tblGrid>
                  <a:tr h="365760">
                    <a:tc gridSpan="3">
                      <a:txBody>
                        <a:bodyPr/>
                        <a:lstStyle/>
                        <a:p>
                          <a:pPr algn="ctr"/>
                          <a:r>
                            <a:rPr lang="sr-Cyrl-RS" dirty="0" smtClean="0">
                              <a:latin typeface="Times New Roman" panose="02020603050405020304" pitchFamily="18" charset="0"/>
                              <a:cs typeface="Times New Roman" panose="02020603050405020304" pitchFamily="18" charset="0"/>
                            </a:rPr>
                            <a:t>Критеријум</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gridSpan="5">
                      <a:txBody>
                        <a:bodyPr/>
                        <a:lstStyle/>
                        <a:p>
                          <a:pPr algn="ctr"/>
                          <a:r>
                            <a:rPr lang="sr-Cyrl-RS" dirty="0" smtClean="0">
                              <a:latin typeface="Times New Roman" panose="02020603050405020304" pitchFamily="18" charset="0"/>
                              <a:cs typeface="Times New Roman" panose="02020603050405020304" pitchFamily="18" charset="0"/>
                            </a:rPr>
                            <a:t>Алтернатива (акција)</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34356260"/>
                      </a:ext>
                    </a:extLst>
                  </a:tr>
                  <a:tr h="640080">
                    <a:tc>
                      <a:txBody>
                        <a:bodyPr/>
                        <a:lstStyle/>
                        <a:p>
                          <a:pPr algn="ctr"/>
                          <a:r>
                            <a:rPr lang="sr-Cyrl-RS" dirty="0" smtClean="0">
                              <a:latin typeface="Times New Roman" panose="02020603050405020304" pitchFamily="18" charset="0"/>
                              <a:cs typeface="Times New Roman" panose="02020603050405020304" pitchFamily="18" charset="0"/>
                            </a:rPr>
                            <a:t>Ознака</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smtClean="0">
                              <a:latin typeface="Times New Roman" panose="02020603050405020304" pitchFamily="18" charset="0"/>
                              <a:cs typeface="Times New Roman" panose="02020603050405020304" pitchFamily="18" charset="0"/>
                            </a:rPr>
                            <a:t>Релат</a:t>
                          </a:r>
                          <a:r>
                            <a:rPr lang="sr-Latn-RS" smtClean="0">
                              <a:latin typeface="Times New Roman" panose="02020603050405020304" pitchFamily="18" charset="0"/>
                              <a:cs typeface="Times New Roman" panose="02020603050405020304" pitchFamily="18" charset="0"/>
                            </a:rPr>
                            <a:t>.</a:t>
                          </a:r>
                          <a:r>
                            <a:rPr lang="sr-Cyrl-RS"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значај</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mtClean="0">
                              <a:latin typeface="Times New Roman" panose="02020603050405020304" pitchFamily="18" charset="0"/>
                              <a:cs typeface="Times New Roman" panose="02020603050405020304" pitchFamily="18" charset="0"/>
                            </a:rPr>
                            <a:t>max </a:t>
                          </a:r>
                          <a:r>
                            <a:rPr lang="en-US" dirty="0" smtClean="0">
                              <a:latin typeface="Times New Roman" panose="02020603050405020304" pitchFamily="18" charset="0"/>
                              <a:cs typeface="Times New Roman" panose="02020603050405020304" pitchFamily="18" charset="0"/>
                            </a:rPr>
                            <a:t>- min</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357282" t="-61905" r="-422330" b="-243810"/>
                          </a:stretch>
                        </a:blipFill>
                      </a:tcPr>
                    </a:tc>
                    <a:tc>
                      <a:txBody>
                        <a:bodyPr/>
                        <a:lstStyle/>
                        <a:p>
                          <a:endParaRPr lang="en-US"/>
                        </a:p>
                      </a:txBody>
                      <a:tcPr>
                        <a:blipFill>
                          <a:blip r:embed="rId3"/>
                          <a:stretch>
                            <a:fillRect l="-506452" t="-61905" r="-367742" b="-243810"/>
                          </a:stretch>
                        </a:blipFill>
                      </a:tcPr>
                    </a:tc>
                    <a:tc>
                      <a:txBody>
                        <a:bodyPr/>
                        <a:lstStyle/>
                        <a:p>
                          <a:endParaRPr lang="en-US"/>
                        </a:p>
                      </a:txBody>
                      <a:tcPr>
                        <a:blipFill>
                          <a:blip r:embed="rId3"/>
                          <a:stretch>
                            <a:fillRect l="-499115" t="-61905" r="-202655" b="-243810"/>
                          </a:stretch>
                        </a:blipFill>
                      </a:tcPr>
                    </a:tc>
                    <a:tc>
                      <a:txBody>
                        <a:bodyPr/>
                        <a:lstStyle/>
                        <a:p>
                          <a:endParaRPr lang="en-US"/>
                        </a:p>
                      </a:txBody>
                      <a:tcPr>
                        <a:blipFill>
                          <a:blip r:embed="rId3"/>
                          <a:stretch>
                            <a:fillRect l="-604464" t="-61905" r="-104464" b="-243810"/>
                          </a:stretch>
                        </a:blipFill>
                      </a:tcPr>
                    </a:tc>
                    <a:tc>
                      <a:txBody>
                        <a:bodyPr/>
                        <a:lstStyle/>
                        <a:p>
                          <a:endParaRPr lang="en-US"/>
                        </a:p>
                      </a:txBody>
                      <a:tcPr>
                        <a:blipFill>
                          <a:blip r:embed="rId3"/>
                          <a:stretch>
                            <a:fillRect l="-698230" t="-61905" r="-3540" b="-243810"/>
                          </a:stretch>
                        </a:blipFill>
                      </a:tcPr>
                    </a:tc>
                    <a:extLst>
                      <a:ext uri="{0D108BD9-81ED-4DB2-BD59-A6C34878D82A}">
                        <a16:rowId xmlns:a16="http://schemas.microsoft.com/office/drawing/2014/main" val="1046529022"/>
                      </a:ext>
                    </a:extLst>
                  </a:tr>
                  <a:tr h="365760">
                    <a:tc>
                      <a:txBody>
                        <a:bodyPr/>
                        <a:lstStyle/>
                        <a:p>
                          <a:endParaRPr lang="en-US"/>
                        </a:p>
                      </a:txBody>
                      <a:tcPr>
                        <a:blipFill>
                          <a:blip r:embed="rId3"/>
                          <a:stretch>
                            <a:fillRect l="-962" t="-278689" r="-770192" b="-319672"/>
                          </a:stretch>
                        </a:blipFill>
                      </a:tcPr>
                    </a:tc>
                    <a:tc>
                      <a:txBody>
                        <a:bodyPr/>
                        <a:lstStyle/>
                        <a:p>
                          <a:pPr algn="ctr"/>
                          <a:r>
                            <a:rPr lang="en-US" dirty="0" smtClean="0">
                              <a:latin typeface="Times New Roman" panose="02020603050405020304" pitchFamily="18" charset="0"/>
                              <a:cs typeface="Times New Roman" panose="02020603050405020304" pitchFamily="18" charset="0"/>
                            </a:rPr>
                            <a:t>0.3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160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180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91826066"/>
                      </a:ext>
                    </a:extLst>
                  </a:tr>
                  <a:tr h="365760">
                    <a:tc>
                      <a:txBody>
                        <a:bodyPr/>
                        <a:lstStyle/>
                        <a:p>
                          <a:endParaRPr lang="en-US"/>
                        </a:p>
                      </a:txBody>
                      <a:tcPr>
                        <a:blipFill>
                          <a:blip r:embed="rId3"/>
                          <a:stretch>
                            <a:fillRect l="-962" t="-385000" r="-770192" b="-225000"/>
                          </a:stretch>
                        </a:blipFill>
                      </a:tcPr>
                    </a:tc>
                    <a:tc>
                      <a:txBody>
                        <a:bodyPr/>
                        <a:lstStyle/>
                        <a:p>
                          <a:pPr algn="ctr"/>
                          <a:r>
                            <a:rPr lang="en-US" dirty="0" smtClean="0">
                              <a:latin typeface="Times New Roman" panose="02020603050405020304" pitchFamily="18" charset="0"/>
                              <a:cs typeface="Times New Roman" panose="02020603050405020304" pitchFamily="18" charset="0"/>
                            </a:rPr>
                            <a:t>0.35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10.5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94019665"/>
                      </a:ext>
                    </a:extLst>
                  </a:tr>
                  <a:tr h="365760">
                    <a:tc>
                      <a:txBody>
                        <a:bodyPr/>
                        <a:lstStyle/>
                        <a:p>
                          <a:endParaRPr lang="en-US"/>
                        </a:p>
                      </a:txBody>
                      <a:tcPr>
                        <a:blipFill>
                          <a:blip r:embed="rId3"/>
                          <a:stretch>
                            <a:fillRect l="-962" t="-485000" r="-770192" b="-125000"/>
                          </a:stretch>
                        </a:blipFill>
                      </a:tcPr>
                    </a:tc>
                    <a:tc>
                      <a:txBody>
                        <a:bodyPr/>
                        <a:lstStyle/>
                        <a:p>
                          <a:pPr algn="ctr"/>
                          <a:r>
                            <a:rPr lang="en-US" dirty="0" smtClean="0">
                              <a:latin typeface="Times New Roman" panose="02020603050405020304" pitchFamily="18" charset="0"/>
                              <a:cs typeface="Times New Roman" panose="02020603050405020304" pitchFamily="18" charset="0"/>
                            </a:rPr>
                            <a:t>0.15</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min</a:t>
                          </a:r>
                        </a:p>
                      </a:txBody>
                      <a:tcPr/>
                    </a:tc>
                    <a:tc>
                      <a:txBody>
                        <a:bodyPr/>
                        <a:lstStyle/>
                        <a:p>
                          <a:pPr algn="ctr"/>
                          <a:r>
                            <a:rPr lang="en-US" dirty="0" smtClean="0">
                              <a:latin typeface="Times New Roman" panose="02020603050405020304" pitchFamily="18" charset="0"/>
                              <a:cs typeface="Times New Roman" panose="02020603050405020304" pitchFamily="18" charset="0"/>
                            </a:rPr>
                            <a:t>150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06628862"/>
                      </a:ext>
                    </a:extLst>
                  </a:tr>
                  <a:tr h="365760">
                    <a:tc>
                      <a:txBody>
                        <a:bodyPr/>
                        <a:lstStyle/>
                        <a:p>
                          <a:endParaRPr lang="en-US"/>
                        </a:p>
                      </a:txBody>
                      <a:tcPr>
                        <a:blipFill>
                          <a:blip r:embed="rId3"/>
                          <a:stretch>
                            <a:fillRect l="-962" t="-585000" r="-770192" b="-25000"/>
                          </a:stretch>
                        </a:blipFill>
                      </a:tcPr>
                    </a:tc>
                    <a:tc>
                      <a:txBody>
                        <a:bodyPr/>
                        <a:lstStyle/>
                        <a:p>
                          <a:pPr algn="ctr"/>
                          <a:r>
                            <a:rPr lang="en-US" dirty="0" smtClean="0">
                              <a:latin typeface="Times New Roman" panose="02020603050405020304" pitchFamily="18" charset="0"/>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4.6</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1792496"/>
                      </a:ext>
                    </a:extLst>
                  </a:tr>
                </a:tbl>
              </a:graphicData>
            </a:graphic>
          </p:graphicFrame>
        </mc:Fallback>
      </mc:AlternateContent>
    </p:spTree>
    <p:extLst>
      <p:ext uri="{BB962C8B-B14F-4D97-AF65-F5344CB8AC3E}">
        <p14:creationId xmlns:p14="http://schemas.microsoft.com/office/powerpoint/2010/main" val="2780689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Метода компромисног рангирања</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endParaRPr lang="sr-Latn-RS" smtClean="0">
                  <a:latin typeface="Times New Roman" panose="02020603050405020304" pitchFamily="18" charset="0"/>
                  <a:cs typeface="Times New Roman" panose="02020603050405020304" pitchFamily="18" charset="0"/>
                </a:endParaRPr>
              </a:p>
              <a:p>
                <a:pPr marL="0" indent="0">
                  <a:buNone/>
                </a:pPr>
                <a:endParaRPr lang="sr-Latn-RS" smtClean="0">
                  <a:latin typeface="Times New Roman" panose="02020603050405020304" pitchFamily="18" charset="0"/>
                  <a:cs typeface="Times New Roman" panose="02020603050405020304" pitchFamily="18" charset="0"/>
                </a:endParaRPr>
              </a:p>
              <a:p>
                <a:pPr marL="0" indent="0">
                  <a:buNone/>
                </a:pPr>
                <a:r>
                  <a:rPr lang="sr-Cyrl-RS" smtClean="0">
                    <a:latin typeface="Times New Roman" panose="02020603050405020304" pitchFamily="18" charset="0"/>
                    <a:cs typeface="Times New Roman" panose="02020603050405020304" pitchFamily="18" charset="0"/>
                  </a:rPr>
                  <a:t>За </a:t>
                </a:r>
                <a:r>
                  <a:rPr lang="sr-Cyrl-RS" dirty="0" smtClean="0">
                    <a:latin typeface="Times New Roman" panose="02020603050405020304" pitchFamily="18" charset="0"/>
                    <a:cs typeface="Times New Roman" panose="02020603050405020304" pitchFamily="18" charset="0"/>
                  </a:rPr>
                  <a:t>алтернативу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2</m:t>
                        </m:r>
                      </m:sub>
                    </m:sSub>
                  </m:oMath>
                </a14:m>
                <a:r>
                  <a:rPr lang="sr-Cyrl-RS" dirty="0">
                    <a:latin typeface="Times New Roman" panose="02020603050405020304" pitchFamily="18" charset="0"/>
                    <a:cs typeface="Times New Roman" panose="02020603050405020304" pitchFamily="18" charset="0"/>
                  </a:rPr>
                  <a:t> се добија следеће групно одступање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sub>
                        </m:sSub>
                      </m:sub>
                    </m:sSub>
                  </m:oMath>
                </a14:m>
                <a:r>
                  <a:rPr lang="en-US" dirty="0" smtClean="0">
                    <a:latin typeface="Times New Roman" panose="02020603050405020304" pitchFamily="18" charset="0"/>
                    <a:cs typeface="Times New Roman" panose="02020603050405020304" pitchFamily="18" charset="0"/>
                  </a:rPr>
                  <a:t>:</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sSub>
                          <m:sSubPr>
                            <m:ctrlPr>
                              <a:rPr lang="en-US" i="1" smtClean="0">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sub>
                        </m:sSub>
                      </m:sub>
                    </m:sSub>
                    <m:r>
                      <a:rPr lang="en-US" i="1">
                        <a:latin typeface="Cambria Math" panose="02040503050406030204" pitchFamily="18" charset="0"/>
                      </a:rPr>
                      <m:t>=0.3∙</m:t>
                    </m:r>
                    <m:f>
                      <m:fPr>
                        <m:ctrlPr>
                          <a:rPr lang="en-US" i="1">
                            <a:latin typeface="Cambria Math" panose="02040503050406030204" pitchFamily="18" charset="0"/>
                          </a:rPr>
                        </m:ctrlPr>
                      </m:fPr>
                      <m:num>
                        <m:r>
                          <a:rPr lang="en-US" i="1">
                            <a:latin typeface="Cambria Math" panose="02040503050406030204" pitchFamily="18" charset="0"/>
                          </a:rPr>
                          <m:t>180−1</m:t>
                        </m:r>
                        <m:r>
                          <a:rPr lang="en-US" b="0" i="1" smtClean="0">
                            <a:latin typeface="Cambria Math" panose="02040503050406030204" pitchFamily="18" charset="0"/>
                          </a:rPr>
                          <m:t>6</m:t>
                        </m:r>
                        <m:r>
                          <a:rPr lang="en-US" i="1">
                            <a:latin typeface="Cambria Math" panose="02040503050406030204" pitchFamily="18" charset="0"/>
                          </a:rPr>
                          <m:t>0</m:t>
                        </m:r>
                      </m:num>
                      <m:den>
                        <m:r>
                          <a:rPr lang="en-US" i="1">
                            <a:latin typeface="Cambria Math" panose="02040503050406030204" pitchFamily="18" charset="0"/>
                          </a:rPr>
                          <m:t>180−160</m:t>
                        </m:r>
                      </m:den>
                    </m:f>
                    <m:r>
                      <a:rPr lang="en-US" i="1">
                        <a:latin typeface="Cambria Math" panose="02040503050406030204" pitchFamily="18" charset="0"/>
                      </a:rPr>
                      <m:t>+0.35∙</m:t>
                    </m:r>
                    <m:f>
                      <m:fPr>
                        <m:ctrlPr>
                          <a:rPr lang="en-US" i="1">
                            <a:latin typeface="Cambria Math" panose="02040503050406030204" pitchFamily="18" charset="0"/>
                          </a:rPr>
                        </m:ctrlPr>
                      </m:fPr>
                      <m:num>
                        <m:r>
                          <a:rPr lang="en-US" i="1">
                            <a:latin typeface="Cambria Math" panose="02040503050406030204" pitchFamily="18" charset="0"/>
                          </a:rPr>
                          <m:t>15−1</m:t>
                        </m:r>
                        <m:r>
                          <a:rPr lang="en-US" b="0" i="1" smtClean="0">
                            <a:latin typeface="Cambria Math" panose="02040503050406030204" pitchFamily="18" charset="0"/>
                          </a:rPr>
                          <m:t>4</m:t>
                        </m:r>
                      </m:num>
                      <m:den>
                        <m:r>
                          <a:rPr lang="en-US" i="1">
                            <a:latin typeface="Cambria Math" panose="02040503050406030204" pitchFamily="18" charset="0"/>
                          </a:rPr>
                          <m:t>15−10.5</m:t>
                        </m:r>
                      </m:den>
                    </m:f>
                    <m:r>
                      <a:rPr lang="en-US" i="1">
                        <a:latin typeface="Cambria Math" panose="02040503050406030204" pitchFamily="18" charset="0"/>
                      </a:rPr>
                      <m:t>+0.15∙</m:t>
                    </m:r>
                    <m:f>
                      <m:fPr>
                        <m:ctrlPr>
                          <a:rPr lang="en-US" i="1">
                            <a:latin typeface="Cambria Math" panose="02040503050406030204" pitchFamily="18" charset="0"/>
                          </a:rPr>
                        </m:ctrlPr>
                      </m:fPr>
                      <m:num>
                        <m:r>
                          <a:rPr lang="en-US" i="1">
                            <a:latin typeface="Cambria Math" panose="02040503050406030204" pitchFamily="18" charset="0"/>
                          </a:rPr>
                          <m:t>120−1</m:t>
                        </m:r>
                        <m:r>
                          <a:rPr lang="en-US" b="0" i="1" smtClean="0">
                            <a:latin typeface="Cambria Math" panose="02040503050406030204" pitchFamily="18" charset="0"/>
                          </a:rPr>
                          <m:t>35</m:t>
                        </m:r>
                      </m:num>
                      <m:den>
                        <m:r>
                          <a:rPr lang="en-US" i="1">
                            <a:latin typeface="Cambria Math" panose="02040503050406030204" pitchFamily="18" charset="0"/>
                          </a:rPr>
                          <m:t>120−155</m:t>
                        </m:r>
                      </m:den>
                    </m:f>
                    <m:r>
                      <a:rPr lang="en-US" i="1">
                        <a:latin typeface="Cambria Math" panose="02040503050406030204" pitchFamily="18" charset="0"/>
                      </a:rPr>
                      <m:t>+0.2∙</m:t>
                    </m:r>
                    <m:f>
                      <m:fPr>
                        <m:ctrlPr>
                          <a:rPr lang="en-US" i="1">
                            <a:latin typeface="Cambria Math" panose="02040503050406030204" pitchFamily="18" charset="0"/>
                          </a:rPr>
                        </m:ctrlPr>
                      </m:fPr>
                      <m:num>
                        <m:r>
                          <a:rPr lang="en-US" i="1">
                            <a:latin typeface="Cambria Math" panose="02040503050406030204" pitchFamily="18" charset="0"/>
                          </a:rPr>
                          <m:t>4.6−</m:t>
                        </m:r>
                        <m:r>
                          <a:rPr lang="en-US" b="0" i="1" smtClean="0">
                            <a:latin typeface="Cambria Math" panose="02040503050406030204" pitchFamily="18" charset="0"/>
                          </a:rPr>
                          <m:t>4</m:t>
                        </m:r>
                      </m:num>
                      <m:den>
                        <m:r>
                          <a:rPr lang="en-US" i="1">
                            <a:latin typeface="Cambria Math" panose="02040503050406030204" pitchFamily="18" charset="0"/>
                          </a:rPr>
                          <m:t>4.6−2.5</m:t>
                        </m:r>
                      </m:den>
                    </m:f>
                    <m:r>
                      <a:rPr lang="en-US" i="1">
                        <a:latin typeface="Cambria Math" panose="02040503050406030204" pitchFamily="18" charset="0"/>
                      </a:rPr>
                      <m:t>=0.</m:t>
                    </m:r>
                    <m:r>
                      <a:rPr lang="en-US" b="0" i="1" smtClean="0">
                        <a:latin typeface="Cambria Math" panose="02040503050406030204" pitchFamily="18" charset="0"/>
                      </a:rPr>
                      <m:t>3</m:t>
                    </m:r>
                    <m:r>
                      <a:rPr lang="en-US" i="1">
                        <a:latin typeface="Cambria Math" panose="02040503050406030204" pitchFamily="18" charset="0"/>
                      </a:rPr>
                      <m:t>+0</m:t>
                    </m:r>
                    <m:r>
                      <a:rPr lang="en-US" b="0" i="1" smtClean="0">
                        <a:latin typeface="Cambria Math" panose="02040503050406030204" pitchFamily="18" charset="0"/>
                      </a:rPr>
                      <m:t>.077</m:t>
                    </m:r>
                    <m:r>
                      <a:rPr lang="en-US" i="1">
                        <a:latin typeface="Cambria Math" panose="02040503050406030204" pitchFamily="18" charset="0"/>
                      </a:rPr>
                      <m:t>+0.</m:t>
                    </m:r>
                    <m:r>
                      <a:rPr lang="en-US" b="0" i="1" smtClean="0">
                        <a:latin typeface="Cambria Math" panose="02040503050406030204" pitchFamily="18" charset="0"/>
                      </a:rPr>
                      <m:t>065</m:t>
                    </m:r>
                    <m:r>
                      <a:rPr lang="en-US" i="1">
                        <a:latin typeface="Cambria Math" panose="02040503050406030204" pitchFamily="18" charset="0"/>
                      </a:rPr>
                      <m:t>+0.</m:t>
                    </m:r>
                    <m:r>
                      <a:rPr lang="en-US" b="0" i="1" smtClean="0">
                        <a:latin typeface="Cambria Math" panose="02040503050406030204" pitchFamily="18" charset="0"/>
                      </a:rPr>
                      <m:t>058</m:t>
                    </m:r>
                    <m:r>
                      <a:rPr lang="en-US" i="1">
                        <a:latin typeface="Cambria Math" panose="02040503050406030204" pitchFamily="18" charset="0"/>
                      </a:rPr>
                      <m:t>=0.</m:t>
                    </m:r>
                    <m:r>
                      <a:rPr lang="en-US" b="0" i="1" smtClean="0">
                        <a:latin typeface="Cambria Math" panose="02040503050406030204" pitchFamily="18" charset="0"/>
                      </a:rPr>
                      <m:t>5</m:t>
                    </m:r>
                  </m:oMath>
                </a14:m>
                <a:r>
                  <a:rPr lang="en-US" dirty="0"/>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sub>
                        </m:sSub>
                      </m:sub>
                    </m:sSub>
                    <m:r>
                      <a:rPr lang="en-US" i="1">
                        <a:latin typeface="Cambria Math" panose="02040503050406030204" pitchFamily="18" charset="0"/>
                      </a:rPr>
                      <m:t>=</m:t>
                    </m:r>
                    <m:r>
                      <a:rPr lang="en-US" i="1">
                        <a:latin typeface="Cambria Math" panose="02040503050406030204" pitchFamily="18" charset="0"/>
                      </a:rPr>
                      <m:t>𝑚𝑎𝑥</m:t>
                    </m:r>
                    <m:d>
                      <m:dPr>
                        <m:begChr m:val="{"/>
                        <m:endChr m:val="}"/>
                        <m:ctrlPr>
                          <a:rPr lang="en-US" i="1">
                            <a:latin typeface="Cambria Math" panose="02040503050406030204" pitchFamily="18" charset="0"/>
                          </a:rPr>
                        </m:ctrlPr>
                      </m:dPr>
                      <m:e>
                        <m:r>
                          <a:rPr lang="en-US" i="1">
                            <a:latin typeface="Cambria Math" panose="02040503050406030204" pitchFamily="18" charset="0"/>
                          </a:rPr>
                          <m:t>0.</m:t>
                        </m:r>
                        <m:r>
                          <a:rPr lang="en-US" b="0" i="1" smtClean="0">
                            <a:latin typeface="Cambria Math" panose="02040503050406030204" pitchFamily="18" charset="0"/>
                          </a:rPr>
                          <m:t>3</m:t>
                        </m:r>
                        <m:r>
                          <a:rPr lang="en-US" i="1">
                            <a:latin typeface="Cambria Math" panose="02040503050406030204" pitchFamily="18" charset="0"/>
                          </a:rPr>
                          <m:t>, 0</m:t>
                        </m:r>
                        <m:r>
                          <a:rPr lang="en-US" b="0" i="1" smtClean="0">
                            <a:latin typeface="Cambria Math" panose="02040503050406030204" pitchFamily="18" charset="0"/>
                          </a:rPr>
                          <m:t>.077</m:t>
                        </m:r>
                        <m:r>
                          <a:rPr lang="en-US" i="1">
                            <a:latin typeface="Cambria Math" panose="02040503050406030204" pitchFamily="18" charset="0"/>
                          </a:rPr>
                          <m:t>, 0.</m:t>
                        </m:r>
                        <m:r>
                          <a:rPr lang="en-US" b="0" i="1" smtClean="0">
                            <a:latin typeface="Cambria Math" panose="02040503050406030204" pitchFamily="18" charset="0"/>
                          </a:rPr>
                          <m:t>065</m:t>
                        </m:r>
                        <m:r>
                          <a:rPr lang="en-US" i="1">
                            <a:latin typeface="Cambria Math" panose="02040503050406030204" pitchFamily="18" charset="0"/>
                          </a:rPr>
                          <m:t>, 0.</m:t>
                        </m:r>
                        <m:r>
                          <a:rPr lang="en-US" b="0" i="1" smtClean="0">
                            <a:latin typeface="Cambria Math" panose="02040503050406030204" pitchFamily="18" charset="0"/>
                          </a:rPr>
                          <m:t>058</m:t>
                        </m:r>
                      </m:e>
                    </m:d>
                    <m:r>
                      <a:rPr lang="en-US" i="1">
                        <a:latin typeface="Cambria Math" panose="02040503050406030204" pitchFamily="18" charset="0"/>
                      </a:rPr>
                      <m:t>=0.</m:t>
                    </m:r>
                    <m:r>
                      <a:rPr lang="en-US" b="0" i="1" smtClean="0">
                        <a:latin typeface="Cambria Math" panose="02040503050406030204" pitchFamily="18" charset="0"/>
                      </a:rPr>
                      <m:t>3</m:t>
                    </m:r>
                  </m:oMath>
                </a14:m>
                <a:endParaRPr lang="en-US" dirty="0"/>
              </a:p>
              <a:p>
                <a:pPr marL="0" indent="0">
                  <a:buNone/>
                </a:pPr>
                <a:r>
                  <a:rPr lang="sr-Cyrl-RS" smtClean="0">
                    <a:latin typeface="Times New Roman" panose="02020603050405020304" pitchFamily="18" charset="0"/>
                    <a:cs typeface="Times New Roman" panose="02020603050405020304" pitchFamily="18" charset="0"/>
                  </a:rPr>
                  <a:t>За </a:t>
                </a:r>
                <a:r>
                  <a:rPr lang="sr-Cyrl-RS" dirty="0">
                    <a:latin typeface="Times New Roman" panose="02020603050405020304" pitchFamily="18" charset="0"/>
                    <a:cs typeface="Times New Roman" panose="02020603050405020304" pitchFamily="18" charset="0"/>
                  </a:rPr>
                  <a:t>алтернативу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3</m:t>
                        </m:r>
                      </m:sub>
                    </m:sSub>
                  </m:oMath>
                </a14:m>
                <a:r>
                  <a:rPr lang="sr-Cyrl-RS" dirty="0">
                    <a:latin typeface="Times New Roman" panose="02020603050405020304" pitchFamily="18" charset="0"/>
                    <a:cs typeface="Times New Roman" panose="02020603050405020304" pitchFamily="18" charset="0"/>
                  </a:rPr>
                  <a:t> се добија следеће групно одступање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3</m:t>
                            </m:r>
                          </m:sub>
                        </m:sSub>
                      </m:sub>
                    </m:sSub>
                  </m:oMath>
                </a14:m>
                <a:r>
                  <a:rPr lang="en-US" dirty="0">
                    <a:latin typeface="Times New Roman" panose="02020603050405020304" pitchFamily="18" charset="0"/>
                    <a:cs typeface="Times New Roman" panose="02020603050405020304" pitchFamily="18" charset="0"/>
                  </a:rPr>
                  <a:t>:</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3</m:t>
                            </m:r>
                          </m:sub>
                        </m:sSub>
                      </m:sub>
                    </m:sSub>
                    <m:r>
                      <a:rPr lang="en-US" i="1">
                        <a:latin typeface="Cambria Math" panose="02040503050406030204" pitchFamily="18" charset="0"/>
                      </a:rPr>
                      <m:t>=0.3∙</m:t>
                    </m:r>
                    <m:f>
                      <m:fPr>
                        <m:ctrlPr>
                          <a:rPr lang="en-US" i="1" smtClean="0">
                            <a:latin typeface="Cambria Math" panose="02040503050406030204" pitchFamily="18" charset="0"/>
                          </a:rPr>
                        </m:ctrlPr>
                      </m:fPr>
                      <m:num>
                        <m:r>
                          <a:rPr lang="en-US" i="1">
                            <a:latin typeface="Cambria Math" panose="02040503050406030204" pitchFamily="18" charset="0"/>
                          </a:rPr>
                          <m:t>180−1</m:t>
                        </m:r>
                        <m:r>
                          <a:rPr lang="en-US" b="0" i="1" smtClean="0">
                            <a:latin typeface="Cambria Math" panose="02040503050406030204" pitchFamily="18" charset="0"/>
                          </a:rPr>
                          <m:t>79</m:t>
                        </m:r>
                      </m:num>
                      <m:den>
                        <m:r>
                          <a:rPr lang="en-US" i="1">
                            <a:latin typeface="Cambria Math" panose="02040503050406030204" pitchFamily="18" charset="0"/>
                          </a:rPr>
                          <m:t>180−160</m:t>
                        </m:r>
                      </m:den>
                    </m:f>
                    <m:r>
                      <a:rPr lang="en-US" i="1">
                        <a:latin typeface="Cambria Math" panose="02040503050406030204" pitchFamily="18" charset="0"/>
                      </a:rPr>
                      <m:t>+0.35∙</m:t>
                    </m:r>
                    <m:f>
                      <m:fPr>
                        <m:ctrlPr>
                          <a:rPr lang="en-US" i="1">
                            <a:latin typeface="Cambria Math" panose="02040503050406030204" pitchFamily="18" charset="0"/>
                          </a:rPr>
                        </m:ctrlPr>
                      </m:fPr>
                      <m:num>
                        <m:r>
                          <a:rPr lang="en-US" i="1">
                            <a:latin typeface="Cambria Math" panose="02040503050406030204" pitchFamily="18" charset="0"/>
                          </a:rPr>
                          <m:t>15−1</m:t>
                        </m:r>
                        <m:r>
                          <a:rPr lang="en-US" b="0" i="1" smtClean="0">
                            <a:latin typeface="Cambria Math" panose="02040503050406030204" pitchFamily="18" charset="0"/>
                          </a:rPr>
                          <m:t>0.5</m:t>
                        </m:r>
                      </m:num>
                      <m:den>
                        <m:r>
                          <a:rPr lang="en-US" i="1">
                            <a:latin typeface="Cambria Math" panose="02040503050406030204" pitchFamily="18" charset="0"/>
                          </a:rPr>
                          <m:t>15−10.5</m:t>
                        </m:r>
                      </m:den>
                    </m:f>
                    <m:r>
                      <a:rPr lang="en-US" i="1">
                        <a:latin typeface="Cambria Math" panose="02040503050406030204" pitchFamily="18" charset="0"/>
                      </a:rPr>
                      <m:t>+0.15∙</m:t>
                    </m:r>
                    <m:f>
                      <m:fPr>
                        <m:ctrlPr>
                          <a:rPr lang="en-US" i="1">
                            <a:latin typeface="Cambria Math" panose="02040503050406030204" pitchFamily="18" charset="0"/>
                          </a:rPr>
                        </m:ctrlPr>
                      </m:fPr>
                      <m:num>
                        <m:r>
                          <a:rPr lang="en-US" i="1">
                            <a:latin typeface="Cambria Math" panose="02040503050406030204" pitchFamily="18" charset="0"/>
                          </a:rPr>
                          <m:t>120−1</m:t>
                        </m:r>
                        <m:r>
                          <a:rPr lang="en-US" b="0" i="1" smtClean="0">
                            <a:latin typeface="Cambria Math" panose="02040503050406030204" pitchFamily="18" charset="0"/>
                          </a:rPr>
                          <m:t>4</m:t>
                        </m:r>
                        <m:r>
                          <a:rPr lang="en-US" i="1">
                            <a:latin typeface="Cambria Math" panose="02040503050406030204" pitchFamily="18" charset="0"/>
                          </a:rPr>
                          <m:t>5</m:t>
                        </m:r>
                      </m:num>
                      <m:den>
                        <m:r>
                          <a:rPr lang="en-US" i="1">
                            <a:latin typeface="Cambria Math" panose="02040503050406030204" pitchFamily="18" charset="0"/>
                          </a:rPr>
                          <m:t>120−155</m:t>
                        </m:r>
                      </m:den>
                    </m:f>
                    <m:r>
                      <a:rPr lang="en-US" i="1">
                        <a:latin typeface="Cambria Math" panose="02040503050406030204" pitchFamily="18" charset="0"/>
                      </a:rPr>
                      <m:t>+0.2∙</m:t>
                    </m:r>
                    <m:f>
                      <m:fPr>
                        <m:ctrlPr>
                          <a:rPr lang="en-US" i="1">
                            <a:latin typeface="Cambria Math" panose="02040503050406030204" pitchFamily="18" charset="0"/>
                          </a:rPr>
                        </m:ctrlPr>
                      </m:fPr>
                      <m:num>
                        <m:r>
                          <a:rPr lang="en-US" i="1">
                            <a:latin typeface="Cambria Math" panose="02040503050406030204" pitchFamily="18" charset="0"/>
                          </a:rPr>
                          <m:t>4.6−4</m:t>
                        </m:r>
                        <m:r>
                          <a:rPr lang="en-US" b="0" i="1" smtClean="0">
                            <a:latin typeface="Cambria Math" panose="02040503050406030204" pitchFamily="18" charset="0"/>
                          </a:rPr>
                          <m:t>.2</m:t>
                        </m:r>
                      </m:num>
                      <m:den>
                        <m:r>
                          <a:rPr lang="en-US" i="1">
                            <a:latin typeface="Cambria Math" panose="02040503050406030204" pitchFamily="18" charset="0"/>
                          </a:rPr>
                          <m:t>4.6−2.5</m:t>
                        </m:r>
                      </m:den>
                    </m:f>
                    <m:r>
                      <a:rPr lang="en-US" i="1">
                        <a:latin typeface="Cambria Math" panose="02040503050406030204" pitchFamily="18" charset="0"/>
                      </a:rPr>
                      <m:t>=0.</m:t>
                    </m:r>
                    <m:r>
                      <a:rPr lang="en-US" b="0" i="1" smtClean="0">
                        <a:latin typeface="Cambria Math" panose="02040503050406030204" pitchFamily="18" charset="0"/>
                      </a:rPr>
                      <m:t>015</m:t>
                    </m:r>
                    <m:r>
                      <a:rPr lang="en-US" i="1">
                        <a:latin typeface="Cambria Math" panose="02040503050406030204" pitchFamily="18" charset="0"/>
                      </a:rPr>
                      <m:t>+0.</m:t>
                    </m:r>
                    <m:r>
                      <a:rPr lang="en-US" b="0" i="1" smtClean="0">
                        <a:latin typeface="Cambria Math" panose="02040503050406030204" pitchFamily="18" charset="0"/>
                      </a:rPr>
                      <m:t>35</m:t>
                    </m:r>
                    <m:r>
                      <a:rPr lang="en-US" i="1">
                        <a:latin typeface="Cambria Math" panose="02040503050406030204" pitchFamily="18" charset="0"/>
                      </a:rPr>
                      <m:t>+0.</m:t>
                    </m:r>
                    <m:r>
                      <a:rPr lang="en-US" b="0" i="1" smtClean="0">
                        <a:latin typeface="Cambria Math" panose="02040503050406030204" pitchFamily="18" charset="0"/>
                      </a:rPr>
                      <m:t>1</m:t>
                    </m:r>
                    <m:r>
                      <a:rPr lang="en-US" i="1">
                        <a:latin typeface="Cambria Math" panose="02040503050406030204" pitchFamily="18" charset="0"/>
                      </a:rPr>
                      <m:t>065+0.0</m:t>
                    </m:r>
                    <m:r>
                      <a:rPr lang="en-US" b="0" i="1" smtClean="0">
                        <a:latin typeface="Cambria Math" panose="02040503050406030204" pitchFamily="18" charset="0"/>
                      </a:rPr>
                      <m:t>3</m:t>
                    </m:r>
                    <m:r>
                      <a:rPr lang="en-US" i="1">
                        <a:latin typeface="Cambria Math" panose="02040503050406030204" pitchFamily="18" charset="0"/>
                      </a:rPr>
                      <m:t>8=0.5</m:t>
                    </m:r>
                    <m:r>
                      <a:rPr lang="en-US" b="0" i="1" smtClean="0">
                        <a:latin typeface="Cambria Math" panose="02040503050406030204" pitchFamily="18" charset="0"/>
                      </a:rPr>
                      <m:t>1</m:t>
                    </m:r>
                  </m:oMath>
                </a14:m>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3</m:t>
                            </m:r>
                          </m:sub>
                        </m:sSub>
                      </m:sub>
                    </m:sSub>
                    <m:r>
                      <a:rPr lang="en-US" i="1">
                        <a:latin typeface="Cambria Math" panose="02040503050406030204" pitchFamily="18" charset="0"/>
                      </a:rPr>
                      <m:t>=</m:t>
                    </m:r>
                    <m:r>
                      <a:rPr lang="en-US" i="1">
                        <a:latin typeface="Cambria Math" panose="02040503050406030204" pitchFamily="18" charset="0"/>
                      </a:rPr>
                      <m:t>𝑚𝑎𝑥</m:t>
                    </m:r>
                    <m:d>
                      <m:dPr>
                        <m:begChr m:val="{"/>
                        <m:endChr m:val="}"/>
                        <m:ctrlPr>
                          <a:rPr lang="en-US" i="1">
                            <a:latin typeface="Cambria Math" panose="02040503050406030204" pitchFamily="18" charset="0"/>
                          </a:rPr>
                        </m:ctrlPr>
                      </m:dPr>
                      <m:e>
                        <m:r>
                          <a:rPr lang="en-US" i="1">
                            <a:latin typeface="Cambria Math" panose="02040503050406030204" pitchFamily="18" charset="0"/>
                          </a:rPr>
                          <m:t>0.</m:t>
                        </m:r>
                        <m:r>
                          <a:rPr lang="en-US" b="0" i="1" smtClean="0">
                            <a:latin typeface="Cambria Math" panose="02040503050406030204" pitchFamily="18" charset="0"/>
                          </a:rPr>
                          <m:t>015</m:t>
                        </m:r>
                        <m:r>
                          <a:rPr lang="en-US" i="1">
                            <a:latin typeface="Cambria Math" panose="02040503050406030204" pitchFamily="18" charset="0"/>
                          </a:rPr>
                          <m:t>, 0.</m:t>
                        </m:r>
                        <m:r>
                          <a:rPr lang="en-US" b="0" i="1" smtClean="0">
                            <a:latin typeface="Cambria Math" panose="02040503050406030204" pitchFamily="18" charset="0"/>
                          </a:rPr>
                          <m:t>35</m:t>
                        </m:r>
                        <m:r>
                          <a:rPr lang="en-US" i="1">
                            <a:latin typeface="Cambria Math" panose="02040503050406030204" pitchFamily="18" charset="0"/>
                          </a:rPr>
                          <m:t>, 0.</m:t>
                        </m:r>
                        <m:r>
                          <a:rPr lang="en-US" b="0" i="1" smtClean="0">
                            <a:latin typeface="Cambria Math" panose="02040503050406030204" pitchFamily="18" charset="0"/>
                          </a:rPr>
                          <m:t>1</m:t>
                        </m:r>
                        <m:r>
                          <a:rPr lang="en-US" i="1">
                            <a:latin typeface="Cambria Math" panose="02040503050406030204" pitchFamily="18" charset="0"/>
                          </a:rPr>
                          <m:t>065, 0.0</m:t>
                        </m:r>
                        <m:r>
                          <a:rPr lang="en-US" b="0" i="1" smtClean="0">
                            <a:latin typeface="Cambria Math" panose="02040503050406030204" pitchFamily="18" charset="0"/>
                          </a:rPr>
                          <m:t>3</m:t>
                        </m:r>
                        <m:r>
                          <a:rPr lang="en-US" i="1">
                            <a:latin typeface="Cambria Math" panose="02040503050406030204" pitchFamily="18" charset="0"/>
                          </a:rPr>
                          <m:t>8</m:t>
                        </m:r>
                      </m:e>
                    </m:d>
                    <m:r>
                      <a:rPr lang="en-US" i="1">
                        <a:latin typeface="Cambria Math" panose="02040503050406030204" pitchFamily="18" charset="0"/>
                      </a:rPr>
                      <m:t>=0.3</m:t>
                    </m:r>
                    <m:r>
                      <a:rPr lang="en-US" b="0" i="1" smtClean="0">
                        <a:latin typeface="Cambria Math" panose="02040503050406030204" pitchFamily="18" charset="0"/>
                      </a:rPr>
                      <m:t>5</m:t>
                    </m:r>
                  </m:oMath>
                </a14:m>
                <a:endParaRPr lang="en-US" dirty="0"/>
              </a:p>
              <a:p>
                <a:pPr marL="0" indent="0">
                  <a:buNone/>
                </a:pPr>
                <a:endParaRPr lang="en-US"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b="-3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850639057"/>
                  </p:ext>
                </p:extLst>
              </p:nvPr>
            </p:nvGraphicFramePr>
            <p:xfrm>
              <a:off x="5240338" y="398463"/>
              <a:ext cx="5486399" cy="2468880"/>
            </p:xfrm>
            <a:graphic>
              <a:graphicData uri="http://schemas.openxmlformats.org/drawingml/2006/table">
                <a:tbl>
                  <a:tblPr firstRow="1" bandRow="1">
                    <a:tableStyleId>{5C22544A-7EE6-4342-B048-85BDC9FD1C3A}</a:tableStyleId>
                  </a:tblPr>
                  <a:tblGrid>
                    <a:gridCol w="631359">
                      <a:extLst>
                        <a:ext uri="{9D8B030D-6E8A-4147-A177-3AD203B41FA5}">
                          <a16:colId xmlns:a16="http://schemas.microsoft.com/office/drawing/2014/main" val="1659746064"/>
                        </a:ext>
                      </a:extLst>
                    </a:gridCol>
                    <a:gridCol w="817082">
                      <a:extLst>
                        <a:ext uri="{9D8B030D-6E8A-4147-A177-3AD203B41FA5}">
                          <a16:colId xmlns:a16="http://schemas.microsoft.com/office/drawing/2014/main" val="4104443409"/>
                        </a:ext>
                      </a:extLst>
                    </a:gridCol>
                    <a:gridCol w="787691">
                      <a:extLst>
                        <a:ext uri="{9D8B030D-6E8A-4147-A177-3AD203B41FA5}">
                          <a16:colId xmlns:a16="http://schemas.microsoft.com/office/drawing/2014/main" val="3988715739"/>
                        </a:ext>
                      </a:extLst>
                    </a:gridCol>
                    <a:gridCol w="623099">
                      <a:extLst>
                        <a:ext uri="{9D8B030D-6E8A-4147-A177-3AD203B41FA5}">
                          <a16:colId xmlns:a16="http://schemas.microsoft.com/office/drawing/2014/main" val="806477792"/>
                        </a:ext>
                      </a:extLst>
                    </a:gridCol>
                    <a:gridCol w="569771">
                      <a:extLst>
                        <a:ext uri="{9D8B030D-6E8A-4147-A177-3AD203B41FA5}">
                          <a16:colId xmlns:a16="http://schemas.microsoft.com/office/drawing/2014/main" val="475128381"/>
                        </a:ext>
                      </a:extLst>
                    </a:gridCol>
                    <a:gridCol w="685799">
                      <a:extLst>
                        <a:ext uri="{9D8B030D-6E8A-4147-A177-3AD203B41FA5}">
                          <a16:colId xmlns:a16="http://schemas.microsoft.com/office/drawing/2014/main" val="4103239587"/>
                        </a:ext>
                      </a:extLst>
                    </a:gridCol>
                    <a:gridCol w="685799">
                      <a:extLst>
                        <a:ext uri="{9D8B030D-6E8A-4147-A177-3AD203B41FA5}">
                          <a16:colId xmlns:a16="http://schemas.microsoft.com/office/drawing/2014/main" val="523400452"/>
                        </a:ext>
                      </a:extLst>
                    </a:gridCol>
                    <a:gridCol w="685799">
                      <a:extLst>
                        <a:ext uri="{9D8B030D-6E8A-4147-A177-3AD203B41FA5}">
                          <a16:colId xmlns:a16="http://schemas.microsoft.com/office/drawing/2014/main" val="1325761314"/>
                        </a:ext>
                      </a:extLst>
                    </a:gridCol>
                  </a:tblGrid>
                  <a:tr h="312926">
                    <a:tc gridSpan="3">
                      <a:txBody>
                        <a:bodyPr/>
                        <a:lstStyle/>
                        <a:p>
                          <a:pPr algn="ctr"/>
                          <a:r>
                            <a:rPr lang="sr-Cyrl-RS" dirty="0" smtClean="0">
                              <a:latin typeface="Times New Roman" panose="02020603050405020304" pitchFamily="18" charset="0"/>
                              <a:cs typeface="Times New Roman" panose="02020603050405020304" pitchFamily="18" charset="0"/>
                            </a:rPr>
                            <a:t>Критеријум</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gridSpan="5">
                      <a:txBody>
                        <a:bodyPr/>
                        <a:lstStyle/>
                        <a:p>
                          <a:pPr algn="ctr"/>
                          <a:r>
                            <a:rPr lang="sr-Cyrl-RS" dirty="0" smtClean="0">
                              <a:latin typeface="Times New Roman" panose="02020603050405020304" pitchFamily="18" charset="0"/>
                              <a:cs typeface="Times New Roman" panose="02020603050405020304" pitchFamily="18" charset="0"/>
                            </a:rPr>
                            <a:t>Алтернатива (акција)</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46192673"/>
                      </a:ext>
                    </a:extLst>
                  </a:tr>
                  <a:tr h="547621">
                    <a:tc>
                      <a:txBody>
                        <a:bodyPr/>
                        <a:lstStyle/>
                        <a:p>
                          <a:pPr algn="ctr"/>
                          <a:r>
                            <a:rPr lang="sr-Cyrl-RS" dirty="0" smtClean="0">
                              <a:latin typeface="Times New Roman" panose="02020603050405020304" pitchFamily="18" charset="0"/>
                              <a:cs typeface="Times New Roman" panose="02020603050405020304" pitchFamily="18" charset="0"/>
                            </a:rPr>
                            <a:t>Ознака</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smtClean="0">
                              <a:latin typeface="Times New Roman" panose="02020603050405020304" pitchFamily="18" charset="0"/>
                              <a:cs typeface="Times New Roman" panose="02020603050405020304" pitchFamily="18" charset="0"/>
                            </a:rPr>
                            <a:t>Релат</a:t>
                          </a:r>
                          <a:r>
                            <a:rPr lang="sr-Latn-RS" smtClean="0">
                              <a:latin typeface="Times New Roman" panose="02020603050405020304" pitchFamily="18" charset="0"/>
                              <a:cs typeface="Times New Roman" panose="02020603050405020304" pitchFamily="18" charset="0"/>
                            </a:rPr>
                            <a:t>.</a:t>
                          </a:r>
                          <a:r>
                            <a:rPr lang="sr-Cyrl-RS"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значај</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mtClean="0">
                              <a:latin typeface="Times New Roman" panose="02020603050405020304" pitchFamily="18" charset="0"/>
                              <a:cs typeface="Times New Roman" panose="02020603050405020304" pitchFamily="18" charset="0"/>
                            </a:rPr>
                            <a:t>max </a:t>
                          </a:r>
                          <a:r>
                            <a:rPr lang="en-US" dirty="0" smtClean="0">
                              <a:latin typeface="Times New Roman" panose="02020603050405020304" pitchFamily="18" charset="0"/>
                              <a:cs typeface="Times New Roman" panose="02020603050405020304" pitchFamily="18" charset="0"/>
                            </a:rPr>
                            <a:t>- min</a:t>
                          </a:r>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i="1">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5</m:t>
                                    </m:r>
                                  </m:sub>
                                </m:sSub>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20612022"/>
                      </a:ext>
                    </a:extLst>
                  </a:tr>
                  <a:tr h="361593">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160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180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4494604"/>
                      </a:ext>
                    </a:extLst>
                  </a:tr>
                  <a:tr h="312926">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10.5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95412114"/>
                      </a:ext>
                    </a:extLst>
                  </a:tr>
                  <a:tr h="361593">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0.15</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min</a:t>
                          </a:r>
                        </a:p>
                      </a:txBody>
                      <a:tcPr/>
                    </a:tc>
                    <a:tc>
                      <a:txBody>
                        <a:bodyPr/>
                        <a:lstStyle/>
                        <a:p>
                          <a:pPr algn="ctr"/>
                          <a:r>
                            <a:rPr lang="en-US" dirty="0" smtClean="0">
                              <a:latin typeface="Times New Roman" panose="02020603050405020304" pitchFamily="18" charset="0"/>
                              <a:cs typeface="Times New Roman" panose="02020603050405020304" pitchFamily="18" charset="0"/>
                            </a:rPr>
                            <a:t>150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21901226"/>
                      </a:ext>
                    </a:extLst>
                  </a:tr>
                  <a:tr h="312926">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4.6</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48388683"/>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850639057"/>
                  </p:ext>
                </p:extLst>
              </p:nvPr>
            </p:nvGraphicFramePr>
            <p:xfrm>
              <a:off x="5240338" y="398463"/>
              <a:ext cx="5486399" cy="2468880"/>
            </p:xfrm>
            <a:graphic>
              <a:graphicData uri="http://schemas.openxmlformats.org/drawingml/2006/table">
                <a:tbl>
                  <a:tblPr firstRow="1" bandRow="1">
                    <a:tableStyleId>{5C22544A-7EE6-4342-B048-85BDC9FD1C3A}</a:tableStyleId>
                  </a:tblPr>
                  <a:tblGrid>
                    <a:gridCol w="631359">
                      <a:extLst>
                        <a:ext uri="{9D8B030D-6E8A-4147-A177-3AD203B41FA5}">
                          <a16:colId xmlns:a16="http://schemas.microsoft.com/office/drawing/2014/main" val="1659746064"/>
                        </a:ext>
                      </a:extLst>
                    </a:gridCol>
                    <a:gridCol w="817082">
                      <a:extLst>
                        <a:ext uri="{9D8B030D-6E8A-4147-A177-3AD203B41FA5}">
                          <a16:colId xmlns:a16="http://schemas.microsoft.com/office/drawing/2014/main" val="4104443409"/>
                        </a:ext>
                      </a:extLst>
                    </a:gridCol>
                    <a:gridCol w="787691">
                      <a:extLst>
                        <a:ext uri="{9D8B030D-6E8A-4147-A177-3AD203B41FA5}">
                          <a16:colId xmlns:a16="http://schemas.microsoft.com/office/drawing/2014/main" val="3988715739"/>
                        </a:ext>
                      </a:extLst>
                    </a:gridCol>
                    <a:gridCol w="623099">
                      <a:extLst>
                        <a:ext uri="{9D8B030D-6E8A-4147-A177-3AD203B41FA5}">
                          <a16:colId xmlns:a16="http://schemas.microsoft.com/office/drawing/2014/main" val="806477792"/>
                        </a:ext>
                      </a:extLst>
                    </a:gridCol>
                    <a:gridCol w="569771">
                      <a:extLst>
                        <a:ext uri="{9D8B030D-6E8A-4147-A177-3AD203B41FA5}">
                          <a16:colId xmlns:a16="http://schemas.microsoft.com/office/drawing/2014/main" val="475128381"/>
                        </a:ext>
                      </a:extLst>
                    </a:gridCol>
                    <a:gridCol w="685799">
                      <a:extLst>
                        <a:ext uri="{9D8B030D-6E8A-4147-A177-3AD203B41FA5}">
                          <a16:colId xmlns:a16="http://schemas.microsoft.com/office/drawing/2014/main" val="4103239587"/>
                        </a:ext>
                      </a:extLst>
                    </a:gridCol>
                    <a:gridCol w="685799">
                      <a:extLst>
                        <a:ext uri="{9D8B030D-6E8A-4147-A177-3AD203B41FA5}">
                          <a16:colId xmlns:a16="http://schemas.microsoft.com/office/drawing/2014/main" val="523400452"/>
                        </a:ext>
                      </a:extLst>
                    </a:gridCol>
                    <a:gridCol w="685799">
                      <a:extLst>
                        <a:ext uri="{9D8B030D-6E8A-4147-A177-3AD203B41FA5}">
                          <a16:colId xmlns:a16="http://schemas.microsoft.com/office/drawing/2014/main" val="1325761314"/>
                        </a:ext>
                      </a:extLst>
                    </a:gridCol>
                  </a:tblGrid>
                  <a:tr h="365760">
                    <a:tc gridSpan="3">
                      <a:txBody>
                        <a:bodyPr/>
                        <a:lstStyle/>
                        <a:p>
                          <a:pPr algn="ctr"/>
                          <a:r>
                            <a:rPr lang="sr-Cyrl-RS" dirty="0" smtClean="0">
                              <a:latin typeface="Times New Roman" panose="02020603050405020304" pitchFamily="18" charset="0"/>
                              <a:cs typeface="Times New Roman" panose="02020603050405020304" pitchFamily="18" charset="0"/>
                            </a:rPr>
                            <a:t>Критеријум</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gridSpan="5">
                      <a:txBody>
                        <a:bodyPr/>
                        <a:lstStyle/>
                        <a:p>
                          <a:pPr algn="ctr"/>
                          <a:r>
                            <a:rPr lang="sr-Cyrl-RS" dirty="0" smtClean="0">
                              <a:latin typeface="Times New Roman" panose="02020603050405020304" pitchFamily="18" charset="0"/>
                              <a:cs typeface="Times New Roman" panose="02020603050405020304" pitchFamily="18" charset="0"/>
                            </a:rPr>
                            <a:t>Алтернатива (акција)</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46192673"/>
                      </a:ext>
                    </a:extLst>
                  </a:tr>
                  <a:tr h="640080">
                    <a:tc>
                      <a:txBody>
                        <a:bodyPr/>
                        <a:lstStyle/>
                        <a:p>
                          <a:pPr algn="ctr"/>
                          <a:r>
                            <a:rPr lang="sr-Cyrl-RS" dirty="0" smtClean="0">
                              <a:latin typeface="Times New Roman" panose="02020603050405020304" pitchFamily="18" charset="0"/>
                              <a:cs typeface="Times New Roman" panose="02020603050405020304" pitchFamily="18" charset="0"/>
                            </a:rPr>
                            <a:t>Ознака</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smtClean="0">
                              <a:latin typeface="Times New Roman" panose="02020603050405020304" pitchFamily="18" charset="0"/>
                              <a:cs typeface="Times New Roman" panose="02020603050405020304" pitchFamily="18" charset="0"/>
                            </a:rPr>
                            <a:t>Релат</a:t>
                          </a:r>
                          <a:r>
                            <a:rPr lang="sr-Latn-RS" smtClean="0">
                              <a:latin typeface="Times New Roman" panose="02020603050405020304" pitchFamily="18" charset="0"/>
                              <a:cs typeface="Times New Roman" panose="02020603050405020304" pitchFamily="18" charset="0"/>
                            </a:rPr>
                            <a:t>.</a:t>
                          </a:r>
                          <a:r>
                            <a:rPr lang="sr-Cyrl-RS"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значај</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mtClean="0">
                              <a:latin typeface="Times New Roman" panose="02020603050405020304" pitchFamily="18" charset="0"/>
                              <a:cs typeface="Times New Roman" panose="02020603050405020304" pitchFamily="18" charset="0"/>
                            </a:rPr>
                            <a:t>max </a:t>
                          </a:r>
                          <a:r>
                            <a:rPr lang="en-US" dirty="0" smtClean="0">
                              <a:latin typeface="Times New Roman" panose="02020603050405020304" pitchFamily="18" charset="0"/>
                              <a:cs typeface="Times New Roman" panose="02020603050405020304" pitchFamily="18" charset="0"/>
                            </a:rPr>
                            <a:t>- min</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357282" t="-61905" r="-422330" b="-243810"/>
                          </a:stretch>
                        </a:blipFill>
                      </a:tcPr>
                    </a:tc>
                    <a:tc>
                      <a:txBody>
                        <a:bodyPr/>
                        <a:lstStyle/>
                        <a:p>
                          <a:endParaRPr lang="en-US"/>
                        </a:p>
                      </a:txBody>
                      <a:tcPr>
                        <a:blipFill>
                          <a:blip r:embed="rId3"/>
                          <a:stretch>
                            <a:fillRect l="-506452" t="-61905" r="-367742" b="-243810"/>
                          </a:stretch>
                        </a:blipFill>
                      </a:tcPr>
                    </a:tc>
                    <a:tc>
                      <a:txBody>
                        <a:bodyPr/>
                        <a:lstStyle/>
                        <a:p>
                          <a:endParaRPr lang="en-US"/>
                        </a:p>
                      </a:txBody>
                      <a:tcPr>
                        <a:blipFill>
                          <a:blip r:embed="rId3"/>
                          <a:stretch>
                            <a:fillRect l="-499115" t="-61905" r="-202655" b="-243810"/>
                          </a:stretch>
                        </a:blipFill>
                      </a:tcPr>
                    </a:tc>
                    <a:tc>
                      <a:txBody>
                        <a:bodyPr/>
                        <a:lstStyle/>
                        <a:p>
                          <a:endParaRPr lang="en-US"/>
                        </a:p>
                      </a:txBody>
                      <a:tcPr>
                        <a:blipFill>
                          <a:blip r:embed="rId3"/>
                          <a:stretch>
                            <a:fillRect l="-604464" t="-61905" r="-104464" b="-243810"/>
                          </a:stretch>
                        </a:blipFill>
                      </a:tcPr>
                    </a:tc>
                    <a:tc>
                      <a:txBody>
                        <a:bodyPr/>
                        <a:lstStyle/>
                        <a:p>
                          <a:endParaRPr lang="en-US"/>
                        </a:p>
                      </a:txBody>
                      <a:tcPr>
                        <a:blipFill>
                          <a:blip r:embed="rId3"/>
                          <a:stretch>
                            <a:fillRect l="-698230" t="-61905" r="-3540" b="-243810"/>
                          </a:stretch>
                        </a:blipFill>
                      </a:tcPr>
                    </a:tc>
                    <a:extLst>
                      <a:ext uri="{0D108BD9-81ED-4DB2-BD59-A6C34878D82A}">
                        <a16:rowId xmlns:a16="http://schemas.microsoft.com/office/drawing/2014/main" val="2120612022"/>
                      </a:ext>
                    </a:extLst>
                  </a:tr>
                  <a:tr h="365760">
                    <a:tc>
                      <a:txBody>
                        <a:bodyPr/>
                        <a:lstStyle/>
                        <a:p>
                          <a:endParaRPr lang="en-US"/>
                        </a:p>
                      </a:txBody>
                      <a:tcPr>
                        <a:blipFill>
                          <a:blip r:embed="rId3"/>
                          <a:stretch>
                            <a:fillRect l="-962" t="-278689" r="-770192" b="-319672"/>
                          </a:stretch>
                        </a:blipFill>
                      </a:tcPr>
                    </a:tc>
                    <a:tc>
                      <a:txBody>
                        <a:bodyPr/>
                        <a:lstStyle/>
                        <a:p>
                          <a:pPr algn="ctr"/>
                          <a:r>
                            <a:rPr lang="en-US" dirty="0" smtClean="0">
                              <a:latin typeface="Times New Roman" panose="02020603050405020304" pitchFamily="18" charset="0"/>
                              <a:cs typeface="Times New Roman" panose="02020603050405020304" pitchFamily="18" charset="0"/>
                            </a:rPr>
                            <a:t>0.3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160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180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4494604"/>
                      </a:ext>
                    </a:extLst>
                  </a:tr>
                  <a:tr h="365760">
                    <a:tc>
                      <a:txBody>
                        <a:bodyPr/>
                        <a:lstStyle/>
                        <a:p>
                          <a:endParaRPr lang="en-US"/>
                        </a:p>
                      </a:txBody>
                      <a:tcPr>
                        <a:blipFill>
                          <a:blip r:embed="rId3"/>
                          <a:stretch>
                            <a:fillRect l="-962" t="-385000" r="-770192" b="-225000"/>
                          </a:stretch>
                        </a:blipFill>
                      </a:tcPr>
                    </a:tc>
                    <a:tc>
                      <a:txBody>
                        <a:bodyPr/>
                        <a:lstStyle/>
                        <a:p>
                          <a:pPr algn="ctr"/>
                          <a:r>
                            <a:rPr lang="en-US" dirty="0" smtClean="0">
                              <a:latin typeface="Times New Roman" panose="02020603050405020304" pitchFamily="18" charset="0"/>
                              <a:cs typeface="Times New Roman" panose="02020603050405020304" pitchFamily="18" charset="0"/>
                            </a:rPr>
                            <a:t>0.35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10.5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95412114"/>
                      </a:ext>
                    </a:extLst>
                  </a:tr>
                  <a:tr h="365760">
                    <a:tc>
                      <a:txBody>
                        <a:bodyPr/>
                        <a:lstStyle/>
                        <a:p>
                          <a:endParaRPr lang="en-US"/>
                        </a:p>
                      </a:txBody>
                      <a:tcPr>
                        <a:blipFill>
                          <a:blip r:embed="rId3"/>
                          <a:stretch>
                            <a:fillRect l="-962" t="-485000" r="-770192" b="-125000"/>
                          </a:stretch>
                        </a:blipFill>
                      </a:tcPr>
                    </a:tc>
                    <a:tc>
                      <a:txBody>
                        <a:bodyPr/>
                        <a:lstStyle/>
                        <a:p>
                          <a:pPr algn="ctr"/>
                          <a:r>
                            <a:rPr lang="en-US" dirty="0" smtClean="0">
                              <a:latin typeface="Times New Roman" panose="02020603050405020304" pitchFamily="18" charset="0"/>
                              <a:cs typeface="Times New Roman" panose="02020603050405020304" pitchFamily="18" charset="0"/>
                            </a:rPr>
                            <a:t>0.15</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min</a:t>
                          </a:r>
                        </a:p>
                      </a:txBody>
                      <a:tcPr/>
                    </a:tc>
                    <a:tc>
                      <a:txBody>
                        <a:bodyPr/>
                        <a:lstStyle/>
                        <a:p>
                          <a:pPr algn="ctr"/>
                          <a:r>
                            <a:rPr lang="en-US" dirty="0" smtClean="0">
                              <a:latin typeface="Times New Roman" panose="02020603050405020304" pitchFamily="18" charset="0"/>
                              <a:cs typeface="Times New Roman" panose="02020603050405020304" pitchFamily="18" charset="0"/>
                            </a:rPr>
                            <a:t>150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21901226"/>
                      </a:ext>
                    </a:extLst>
                  </a:tr>
                  <a:tr h="365760">
                    <a:tc>
                      <a:txBody>
                        <a:bodyPr/>
                        <a:lstStyle/>
                        <a:p>
                          <a:endParaRPr lang="en-US"/>
                        </a:p>
                      </a:txBody>
                      <a:tcPr>
                        <a:blipFill>
                          <a:blip r:embed="rId3"/>
                          <a:stretch>
                            <a:fillRect l="-962" t="-585000" r="-770192" b="-25000"/>
                          </a:stretch>
                        </a:blipFill>
                      </a:tcPr>
                    </a:tc>
                    <a:tc>
                      <a:txBody>
                        <a:bodyPr/>
                        <a:lstStyle/>
                        <a:p>
                          <a:pPr algn="ctr"/>
                          <a:r>
                            <a:rPr lang="en-US" dirty="0" smtClean="0">
                              <a:latin typeface="Times New Roman" panose="02020603050405020304" pitchFamily="18" charset="0"/>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4.6</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48388683"/>
                      </a:ext>
                    </a:extLst>
                  </a:tr>
                </a:tbl>
              </a:graphicData>
            </a:graphic>
          </p:graphicFrame>
        </mc:Fallback>
      </mc:AlternateContent>
    </p:spTree>
    <p:extLst>
      <p:ext uri="{BB962C8B-B14F-4D97-AF65-F5344CB8AC3E}">
        <p14:creationId xmlns:p14="http://schemas.microsoft.com/office/powerpoint/2010/main" val="1428306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Метода компромисног рангирања</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endParaRPr lang="sr-Latn-RS" smtClean="0">
                  <a:latin typeface="Times New Roman" panose="02020603050405020304" pitchFamily="18" charset="0"/>
                  <a:cs typeface="Times New Roman" panose="02020603050405020304" pitchFamily="18" charset="0"/>
                </a:endParaRPr>
              </a:p>
              <a:p>
                <a:pPr marL="0" indent="0">
                  <a:buNone/>
                </a:pPr>
                <a:endParaRPr lang="sr-Latn-RS">
                  <a:latin typeface="Times New Roman" panose="02020603050405020304" pitchFamily="18" charset="0"/>
                  <a:cs typeface="Times New Roman" panose="02020603050405020304" pitchFamily="18" charset="0"/>
                </a:endParaRPr>
              </a:p>
              <a:p>
                <a:pPr marL="0" indent="0">
                  <a:buNone/>
                </a:pPr>
                <a:r>
                  <a:rPr lang="sr-Cyrl-RS" smtClean="0">
                    <a:latin typeface="Times New Roman" panose="02020603050405020304" pitchFamily="18" charset="0"/>
                    <a:cs typeface="Times New Roman" panose="02020603050405020304" pitchFamily="18" charset="0"/>
                  </a:rPr>
                  <a:t>За </a:t>
                </a:r>
                <a:r>
                  <a:rPr lang="sr-Cyrl-RS" dirty="0" smtClean="0">
                    <a:latin typeface="Times New Roman" panose="02020603050405020304" pitchFamily="18" charset="0"/>
                    <a:cs typeface="Times New Roman" panose="02020603050405020304" pitchFamily="18" charset="0"/>
                  </a:rPr>
                  <a:t>алтернативу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a14:m>
                <a:r>
                  <a:rPr lang="sr-Cyrl-RS" dirty="0">
                    <a:latin typeface="Times New Roman" panose="02020603050405020304" pitchFamily="18" charset="0"/>
                    <a:cs typeface="Times New Roman" panose="02020603050405020304" pitchFamily="18" charset="0"/>
                  </a:rPr>
                  <a:t> се добија следеће групно одступање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4</m:t>
                            </m:r>
                          </m:sub>
                        </m:sSub>
                      </m:sub>
                    </m:sSub>
                  </m:oMath>
                </a14:m>
                <a:r>
                  <a:rPr lang="en-US" dirty="0">
                    <a:latin typeface="Times New Roman" panose="02020603050405020304" pitchFamily="18" charset="0"/>
                    <a:cs typeface="Times New Roman" panose="02020603050405020304" pitchFamily="18" charset="0"/>
                  </a:rPr>
                  <a:t>:</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4</m:t>
                            </m:r>
                          </m:sub>
                        </m:sSub>
                      </m:sub>
                    </m:sSub>
                    <m:r>
                      <a:rPr lang="en-US" i="1">
                        <a:latin typeface="Cambria Math" panose="02040503050406030204" pitchFamily="18" charset="0"/>
                      </a:rPr>
                      <m:t>=0.3∙</m:t>
                    </m:r>
                    <m:f>
                      <m:fPr>
                        <m:ctrlPr>
                          <a:rPr lang="en-US" i="1">
                            <a:latin typeface="Cambria Math" panose="02040503050406030204" pitchFamily="18" charset="0"/>
                          </a:rPr>
                        </m:ctrlPr>
                      </m:fPr>
                      <m:num>
                        <m:r>
                          <a:rPr lang="en-US" i="1">
                            <a:latin typeface="Cambria Math" panose="02040503050406030204" pitchFamily="18" charset="0"/>
                          </a:rPr>
                          <m:t>180−1</m:t>
                        </m:r>
                        <m:r>
                          <a:rPr lang="en-US" b="0" i="1" smtClean="0">
                            <a:latin typeface="Cambria Math" panose="02040503050406030204" pitchFamily="18" charset="0"/>
                          </a:rPr>
                          <m:t>80</m:t>
                        </m:r>
                      </m:num>
                      <m:den>
                        <m:r>
                          <a:rPr lang="en-US" i="1">
                            <a:latin typeface="Cambria Math" panose="02040503050406030204" pitchFamily="18" charset="0"/>
                          </a:rPr>
                          <m:t>180−160</m:t>
                        </m:r>
                      </m:den>
                    </m:f>
                    <m:r>
                      <a:rPr lang="en-US" i="1">
                        <a:latin typeface="Cambria Math" panose="02040503050406030204" pitchFamily="18" charset="0"/>
                      </a:rPr>
                      <m:t>+0.35∙</m:t>
                    </m:r>
                    <m:f>
                      <m:fPr>
                        <m:ctrlPr>
                          <a:rPr lang="en-US" i="1">
                            <a:latin typeface="Cambria Math" panose="02040503050406030204" pitchFamily="18" charset="0"/>
                          </a:rPr>
                        </m:ctrlPr>
                      </m:fPr>
                      <m:num>
                        <m:r>
                          <a:rPr lang="en-US" i="1">
                            <a:latin typeface="Cambria Math" panose="02040503050406030204" pitchFamily="18" charset="0"/>
                          </a:rPr>
                          <m:t>15−1</m:t>
                        </m:r>
                        <m:r>
                          <a:rPr lang="en-US" b="0" i="1" smtClean="0">
                            <a:latin typeface="Cambria Math" panose="02040503050406030204" pitchFamily="18" charset="0"/>
                          </a:rPr>
                          <m:t>3</m:t>
                        </m:r>
                        <m:r>
                          <a:rPr lang="en-US" i="1">
                            <a:latin typeface="Cambria Math" panose="02040503050406030204" pitchFamily="18" charset="0"/>
                          </a:rPr>
                          <m:t>.5</m:t>
                        </m:r>
                      </m:num>
                      <m:den>
                        <m:r>
                          <a:rPr lang="en-US" i="1">
                            <a:latin typeface="Cambria Math" panose="02040503050406030204" pitchFamily="18" charset="0"/>
                          </a:rPr>
                          <m:t>15−10.5</m:t>
                        </m:r>
                      </m:den>
                    </m:f>
                    <m:r>
                      <a:rPr lang="en-US" i="1">
                        <a:latin typeface="Cambria Math" panose="02040503050406030204" pitchFamily="18" charset="0"/>
                      </a:rPr>
                      <m:t>+0.15∙</m:t>
                    </m:r>
                    <m:f>
                      <m:fPr>
                        <m:ctrlPr>
                          <a:rPr lang="en-US" i="1">
                            <a:latin typeface="Cambria Math" panose="02040503050406030204" pitchFamily="18" charset="0"/>
                          </a:rPr>
                        </m:ctrlPr>
                      </m:fPr>
                      <m:num>
                        <m:r>
                          <a:rPr lang="en-US" i="1">
                            <a:latin typeface="Cambria Math" panose="02040503050406030204" pitchFamily="18" charset="0"/>
                          </a:rPr>
                          <m:t>120−1</m:t>
                        </m:r>
                        <m:r>
                          <a:rPr lang="en-US" b="0" i="1" smtClean="0">
                            <a:latin typeface="Cambria Math" panose="02040503050406030204" pitchFamily="18" charset="0"/>
                          </a:rPr>
                          <m:t>20</m:t>
                        </m:r>
                      </m:num>
                      <m:den>
                        <m:r>
                          <a:rPr lang="en-US" i="1">
                            <a:latin typeface="Cambria Math" panose="02040503050406030204" pitchFamily="18" charset="0"/>
                          </a:rPr>
                          <m:t>120−155</m:t>
                        </m:r>
                      </m:den>
                    </m:f>
                    <m:r>
                      <a:rPr lang="en-US" i="1">
                        <a:latin typeface="Cambria Math" panose="02040503050406030204" pitchFamily="18" charset="0"/>
                      </a:rPr>
                      <m:t>+0.2∙</m:t>
                    </m:r>
                    <m:f>
                      <m:fPr>
                        <m:ctrlPr>
                          <a:rPr lang="en-US" i="1">
                            <a:latin typeface="Cambria Math" panose="02040503050406030204" pitchFamily="18" charset="0"/>
                          </a:rPr>
                        </m:ctrlPr>
                      </m:fPr>
                      <m:num>
                        <m:r>
                          <a:rPr lang="en-US" i="1">
                            <a:latin typeface="Cambria Math" panose="02040503050406030204" pitchFamily="18" charset="0"/>
                          </a:rPr>
                          <m:t>4.6−</m:t>
                        </m:r>
                        <m:r>
                          <a:rPr lang="en-US" b="0" i="1" smtClean="0">
                            <a:latin typeface="Cambria Math" panose="02040503050406030204" pitchFamily="18" charset="0"/>
                          </a:rPr>
                          <m:t>2.5</m:t>
                        </m:r>
                      </m:num>
                      <m:den>
                        <m:r>
                          <a:rPr lang="en-US" i="1">
                            <a:latin typeface="Cambria Math" panose="02040503050406030204" pitchFamily="18" charset="0"/>
                          </a:rPr>
                          <m:t>4.6−2.5</m:t>
                        </m:r>
                      </m:den>
                    </m:f>
                    <m:r>
                      <a:rPr lang="en-US" i="1">
                        <a:latin typeface="Cambria Math" panose="02040503050406030204" pitchFamily="18" charset="0"/>
                      </a:rPr>
                      <m:t>=0+0.</m:t>
                    </m:r>
                    <m:r>
                      <a:rPr lang="en-US" b="0" i="1" smtClean="0">
                        <a:latin typeface="Cambria Math" panose="02040503050406030204" pitchFamily="18" charset="0"/>
                      </a:rPr>
                      <m:t>12</m:t>
                    </m:r>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+0.</m:t>
                    </m:r>
                    <m:r>
                      <a:rPr lang="en-US" b="0" i="1" smtClean="0">
                        <a:latin typeface="Cambria Math" panose="02040503050406030204" pitchFamily="18" charset="0"/>
                      </a:rPr>
                      <m:t>2</m:t>
                    </m:r>
                    <m:r>
                      <a:rPr lang="en-US" i="1">
                        <a:latin typeface="Cambria Math" panose="02040503050406030204" pitchFamily="18" charset="0"/>
                      </a:rPr>
                      <m:t>=0.</m:t>
                    </m:r>
                    <m:r>
                      <a:rPr lang="en-US" b="0" i="1" smtClean="0">
                        <a:latin typeface="Cambria Math" panose="02040503050406030204" pitchFamily="18" charset="0"/>
                      </a:rPr>
                      <m:t>32</m:t>
                    </m:r>
                  </m:oMath>
                </a14:m>
                <a:r>
                  <a:rPr lang="en-US" dirty="0"/>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4</m:t>
                            </m:r>
                          </m:sub>
                        </m:sSub>
                      </m:sub>
                    </m:sSub>
                    <m:r>
                      <a:rPr lang="en-US" i="1">
                        <a:latin typeface="Cambria Math" panose="02040503050406030204" pitchFamily="18" charset="0"/>
                      </a:rPr>
                      <m:t>=</m:t>
                    </m:r>
                    <m:r>
                      <a:rPr lang="en-US" i="1">
                        <a:latin typeface="Cambria Math" panose="02040503050406030204" pitchFamily="18" charset="0"/>
                      </a:rPr>
                      <m:t>𝑚𝑎𝑥</m:t>
                    </m:r>
                    <m:d>
                      <m:dPr>
                        <m:begChr m:val="{"/>
                        <m:endChr m:val="}"/>
                        <m:ctrlPr>
                          <a:rPr lang="en-US" i="1">
                            <a:latin typeface="Cambria Math" panose="02040503050406030204" pitchFamily="18" charset="0"/>
                          </a:rPr>
                        </m:ctrlPr>
                      </m:dPr>
                      <m:e>
                        <m:r>
                          <a:rPr lang="en-US" i="1">
                            <a:latin typeface="Cambria Math" panose="02040503050406030204" pitchFamily="18" charset="0"/>
                          </a:rPr>
                          <m:t>0, 0.</m:t>
                        </m:r>
                        <m:r>
                          <a:rPr lang="en-US" b="0" i="1" smtClean="0">
                            <a:latin typeface="Cambria Math" panose="02040503050406030204" pitchFamily="18" charset="0"/>
                          </a:rPr>
                          <m:t>12</m:t>
                        </m:r>
                        <m:r>
                          <a:rPr lang="en-US" i="1">
                            <a:latin typeface="Cambria Math" panose="02040503050406030204" pitchFamily="18" charset="0"/>
                          </a:rPr>
                          <m:t>, </m:t>
                        </m:r>
                        <m:r>
                          <a:rPr lang="en-US" b="0" i="1" smtClean="0">
                            <a:latin typeface="Cambria Math" panose="02040503050406030204" pitchFamily="18" charset="0"/>
                          </a:rPr>
                          <m:t>0</m:t>
                        </m:r>
                        <m:r>
                          <a:rPr lang="en-US" i="1">
                            <a:latin typeface="Cambria Math" panose="02040503050406030204" pitchFamily="18" charset="0"/>
                          </a:rPr>
                          <m:t>, 0.</m:t>
                        </m:r>
                        <m:r>
                          <a:rPr lang="en-US" b="0" i="1" smtClean="0">
                            <a:latin typeface="Cambria Math" panose="02040503050406030204" pitchFamily="18" charset="0"/>
                          </a:rPr>
                          <m:t>2</m:t>
                        </m:r>
                      </m:e>
                    </m:d>
                    <m:r>
                      <a:rPr lang="en-US" i="1">
                        <a:latin typeface="Cambria Math" panose="02040503050406030204" pitchFamily="18" charset="0"/>
                      </a:rPr>
                      <m:t>=0.</m:t>
                    </m:r>
                    <m:r>
                      <a:rPr lang="en-US" b="0" i="1" smtClean="0">
                        <a:latin typeface="Cambria Math" panose="02040503050406030204" pitchFamily="18" charset="0"/>
                      </a:rPr>
                      <m:t>2</m:t>
                    </m:r>
                  </m:oMath>
                </a14:m>
                <a:endParaRPr lang="en-US" dirty="0"/>
              </a:p>
              <a:p>
                <a:pPr marL="0" indent="0">
                  <a:buNone/>
                </a:pPr>
                <a:r>
                  <a:rPr lang="sr-Cyrl-RS" smtClean="0">
                    <a:latin typeface="Times New Roman" panose="02020603050405020304" pitchFamily="18" charset="0"/>
                    <a:cs typeface="Times New Roman" panose="02020603050405020304" pitchFamily="18" charset="0"/>
                  </a:rPr>
                  <a:t>За </a:t>
                </a:r>
                <a:r>
                  <a:rPr lang="sr-Cyrl-RS" dirty="0">
                    <a:latin typeface="Times New Roman" panose="02020603050405020304" pitchFamily="18" charset="0"/>
                    <a:cs typeface="Times New Roman" panose="02020603050405020304" pitchFamily="18" charset="0"/>
                  </a:rPr>
                  <a:t>алтернативу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5</m:t>
                        </m:r>
                      </m:sub>
                    </m:sSub>
                  </m:oMath>
                </a14:m>
                <a:r>
                  <a:rPr lang="sr-Cyrl-RS" dirty="0">
                    <a:latin typeface="Times New Roman" panose="02020603050405020304" pitchFamily="18" charset="0"/>
                    <a:cs typeface="Times New Roman" panose="02020603050405020304" pitchFamily="18" charset="0"/>
                  </a:rPr>
                  <a:t> се добија следеће групно одступање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𝑆</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5</m:t>
                            </m:r>
                          </m:sub>
                        </m:sSub>
                      </m:sub>
                    </m:sSub>
                  </m:oMath>
                </a14:m>
                <a:r>
                  <a:rPr lang="en-US" dirty="0">
                    <a:latin typeface="Times New Roman" panose="02020603050405020304" pitchFamily="18" charset="0"/>
                    <a:cs typeface="Times New Roman" panose="02020603050405020304" pitchFamily="18" charset="0"/>
                  </a:rPr>
                  <a:t>:</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5</m:t>
                            </m:r>
                          </m:sub>
                        </m:sSub>
                      </m:sub>
                    </m:sSub>
                    <m:r>
                      <a:rPr lang="en-US" i="1">
                        <a:latin typeface="Cambria Math" panose="02040503050406030204" pitchFamily="18" charset="0"/>
                      </a:rPr>
                      <m:t>=0.3∙</m:t>
                    </m:r>
                    <m:f>
                      <m:fPr>
                        <m:ctrlPr>
                          <a:rPr lang="en-US" i="1">
                            <a:latin typeface="Cambria Math" panose="02040503050406030204" pitchFamily="18" charset="0"/>
                          </a:rPr>
                        </m:ctrlPr>
                      </m:fPr>
                      <m:num>
                        <m:r>
                          <a:rPr lang="en-US" i="1">
                            <a:latin typeface="Cambria Math" panose="02040503050406030204" pitchFamily="18" charset="0"/>
                          </a:rPr>
                          <m:t>180−1</m:t>
                        </m:r>
                        <m:r>
                          <a:rPr lang="en-US" b="0" i="1" smtClean="0">
                            <a:latin typeface="Cambria Math" panose="02040503050406030204" pitchFamily="18" charset="0"/>
                          </a:rPr>
                          <m:t>75</m:t>
                        </m:r>
                      </m:num>
                      <m:den>
                        <m:r>
                          <a:rPr lang="en-US" i="1">
                            <a:latin typeface="Cambria Math" panose="02040503050406030204" pitchFamily="18" charset="0"/>
                          </a:rPr>
                          <m:t>180−160</m:t>
                        </m:r>
                      </m:den>
                    </m:f>
                    <m:r>
                      <a:rPr lang="en-US" i="1">
                        <a:latin typeface="Cambria Math" panose="02040503050406030204" pitchFamily="18" charset="0"/>
                      </a:rPr>
                      <m:t>+0.35∙</m:t>
                    </m:r>
                    <m:f>
                      <m:fPr>
                        <m:ctrlPr>
                          <a:rPr lang="en-US" i="1">
                            <a:latin typeface="Cambria Math" panose="02040503050406030204" pitchFamily="18" charset="0"/>
                          </a:rPr>
                        </m:ctrlPr>
                      </m:fPr>
                      <m:num>
                        <m:r>
                          <a:rPr lang="en-US" i="1">
                            <a:latin typeface="Cambria Math" panose="02040503050406030204" pitchFamily="18" charset="0"/>
                          </a:rPr>
                          <m:t>15−1</m:t>
                        </m:r>
                        <m:r>
                          <a:rPr lang="en-US" b="0" i="1" smtClean="0">
                            <a:latin typeface="Cambria Math" panose="02040503050406030204" pitchFamily="18" charset="0"/>
                          </a:rPr>
                          <m:t>2</m:t>
                        </m:r>
                      </m:num>
                      <m:den>
                        <m:r>
                          <a:rPr lang="en-US" i="1">
                            <a:latin typeface="Cambria Math" panose="02040503050406030204" pitchFamily="18" charset="0"/>
                          </a:rPr>
                          <m:t>15−10.5</m:t>
                        </m:r>
                      </m:den>
                    </m:f>
                    <m:r>
                      <a:rPr lang="en-US" i="1">
                        <a:latin typeface="Cambria Math" panose="02040503050406030204" pitchFamily="18" charset="0"/>
                      </a:rPr>
                      <m:t>+0.15∙</m:t>
                    </m:r>
                    <m:f>
                      <m:fPr>
                        <m:ctrlPr>
                          <a:rPr lang="en-US" i="1">
                            <a:latin typeface="Cambria Math" panose="02040503050406030204" pitchFamily="18" charset="0"/>
                          </a:rPr>
                        </m:ctrlPr>
                      </m:fPr>
                      <m:num>
                        <m:r>
                          <a:rPr lang="en-US" i="1">
                            <a:latin typeface="Cambria Math" panose="02040503050406030204" pitchFamily="18" charset="0"/>
                          </a:rPr>
                          <m:t>120−1</m:t>
                        </m:r>
                        <m:r>
                          <a:rPr lang="en-US" b="0" i="1" smtClean="0">
                            <a:latin typeface="Cambria Math" panose="02040503050406030204" pitchFamily="18" charset="0"/>
                          </a:rPr>
                          <m:t>55</m:t>
                        </m:r>
                      </m:num>
                      <m:den>
                        <m:r>
                          <a:rPr lang="en-US" i="1">
                            <a:latin typeface="Cambria Math" panose="02040503050406030204" pitchFamily="18" charset="0"/>
                          </a:rPr>
                          <m:t>120−155</m:t>
                        </m:r>
                      </m:den>
                    </m:f>
                    <m:r>
                      <a:rPr lang="en-US" i="1">
                        <a:latin typeface="Cambria Math" panose="02040503050406030204" pitchFamily="18" charset="0"/>
                      </a:rPr>
                      <m:t>+0.2∙</m:t>
                    </m:r>
                    <m:f>
                      <m:fPr>
                        <m:ctrlPr>
                          <a:rPr lang="en-US" i="1">
                            <a:latin typeface="Cambria Math" panose="02040503050406030204" pitchFamily="18" charset="0"/>
                          </a:rPr>
                        </m:ctrlPr>
                      </m:fPr>
                      <m:num>
                        <m:r>
                          <a:rPr lang="en-US" i="1">
                            <a:latin typeface="Cambria Math" panose="02040503050406030204" pitchFamily="18" charset="0"/>
                          </a:rPr>
                          <m:t>4.6−</m:t>
                        </m:r>
                        <m:r>
                          <a:rPr lang="en-US" b="0" i="1" smtClean="0">
                            <a:latin typeface="Cambria Math" panose="02040503050406030204" pitchFamily="18" charset="0"/>
                          </a:rPr>
                          <m:t>4.6</m:t>
                        </m:r>
                      </m:num>
                      <m:den>
                        <m:r>
                          <a:rPr lang="en-US" i="1">
                            <a:latin typeface="Cambria Math" panose="02040503050406030204" pitchFamily="18" charset="0"/>
                          </a:rPr>
                          <m:t>4.6−2.5</m:t>
                        </m:r>
                      </m:den>
                    </m:f>
                    <m:r>
                      <a:rPr lang="en-US" i="1">
                        <a:latin typeface="Cambria Math" panose="02040503050406030204" pitchFamily="18" charset="0"/>
                      </a:rPr>
                      <m:t>=0</m:t>
                    </m:r>
                    <m:r>
                      <a:rPr lang="en-US" b="0" i="1" smtClean="0">
                        <a:latin typeface="Cambria Math" panose="02040503050406030204" pitchFamily="18" charset="0"/>
                      </a:rPr>
                      <m:t>.075</m:t>
                    </m:r>
                    <m:r>
                      <a:rPr lang="en-US" i="1">
                        <a:latin typeface="Cambria Math" panose="02040503050406030204" pitchFamily="18" charset="0"/>
                      </a:rPr>
                      <m:t>+0.</m:t>
                    </m:r>
                    <m:r>
                      <a:rPr lang="en-US" b="0" i="1" smtClean="0">
                        <a:latin typeface="Cambria Math" panose="02040503050406030204" pitchFamily="18" charset="0"/>
                      </a:rPr>
                      <m:t>23</m:t>
                    </m:r>
                    <m:r>
                      <a:rPr lang="en-US" i="1">
                        <a:latin typeface="Cambria Math" panose="02040503050406030204" pitchFamily="18" charset="0"/>
                      </a:rPr>
                      <m:t>+0</m:t>
                    </m:r>
                    <m:r>
                      <a:rPr lang="en-US" b="0" i="1" smtClean="0">
                        <a:latin typeface="Cambria Math" panose="02040503050406030204" pitchFamily="18" charset="0"/>
                      </a:rPr>
                      <m:t>.15</m:t>
                    </m:r>
                    <m:r>
                      <a:rPr lang="en-US" i="1">
                        <a:latin typeface="Cambria Math" panose="02040503050406030204" pitchFamily="18" charset="0"/>
                      </a:rPr>
                      <m:t>+0=0.</m:t>
                    </m:r>
                    <m:r>
                      <a:rPr lang="en-US" b="0" i="1" smtClean="0">
                        <a:latin typeface="Cambria Math" panose="02040503050406030204" pitchFamily="18" charset="0"/>
                      </a:rPr>
                      <m:t>455</m:t>
                    </m:r>
                  </m:oMath>
                </a14:m>
                <a:r>
                  <a:rPr lang="en-US" dirty="0"/>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5</m:t>
                            </m:r>
                          </m:sub>
                        </m:sSub>
                      </m:sub>
                    </m:sSub>
                    <m:r>
                      <a:rPr lang="en-US" i="1">
                        <a:latin typeface="Cambria Math" panose="02040503050406030204" pitchFamily="18" charset="0"/>
                      </a:rPr>
                      <m:t>=</m:t>
                    </m:r>
                    <m:r>
                      <a:rPr lang="en-US" i="1">
                        <a:latin typeface="Cambria Math" panose="02040503050406030204" pitchFamily="18" charset="0"/>
                      </a:rPr>
                      <m:t>𝑚𝑎𝑥</m:t>
                    </m:r>
                    <m:d>
                      <m:dPr>
                        <m:begChr m:val="{"/>
                        <m:endChr m:val="}"/>
                        <m:ctrlPr>
                          <a:rPr lang="en-US" i="1">
                            <a:latin typeface="Cambria Math" panose="02040503050406030204" pitchFamily="18" charset="0"/>
                          </a:rPr>
                        </m:ctrlPr>
                      </m:dPr>
                      <m:e>
                        <m:r>
                          <a:rPr lang="en-US" i="1">
                            <a:latin typeface="Cambria Math" panose="02040503050406030204" pitchFamily="18" charset="0"/>
                          </a:rPr>
                          <m:t>0</m:t>
                        </m:r>
                        <m:r>
                          <a:rPr lang="en-US" b="0" i="1" smtClean="0">
                            <a:latin typeface="Cambria Math" panose="02040503050406030204" pitchFamily="18" charset="0"/>
                          </a:rPr>
                          <m:t>.075</m:t>
                        </m:r>
                        <m:r>
                          <a:rPr lang="en-US" i="1">
                            <a:latin typeface="Cambria Math" panose="02040503050406030204" pitchFamily="18" charset="0"/>
                          </a:rPr>
                          <m:t>, 0.</m:t>
                        </m:r>
                        <m:r>
                          <a:rPr lang="en-US" b="0" i="1" smtClean="0">
                            <a:latin typeface="Cambria Math" panose="02040503050406030204" pitchFamily="18" charset="0"/>
                          </a:rPr>
                          <m:t>23</m:t>
                        </m:r>
                        <m:r>
                          <a:rPr lang="en-US" i="1">
                            <a:latin typeface="Cambria Math" panose="02040503050406030204" pitchFamily="18" charset="0"/>
                          </a:rPr>
                          <m:t>, 0</m:t>
                        </m:r>
                        <m:r>
                          <a:rPr lang="en-US" b="0" i="1" smtClean="0">
                            <a:latin typeface="Cambria Math" panose="02040503050406030204" pitchFamily="18" charset="0"/>
                          </a:rPr>
                          <m:t>.15</m:t>
                        </m:r>
                        <m:r>
                          <a:rPr lang="en-US" i="1">
                            <a:latin typeface="Cambria Math" panose="02040503050406030204" pitchFamily="18" charset="0"/>
                          </a:rPr>
                          <m:t>, 0</m:t>
                        </m:r>
                      </m:e>
                    </m:d>
                    <m:r>
                      <a:rPr lang="en-US" i="1">
                        <a:latin typeface="Cambria Math" panose="02040503050406030204" pitchFamily="18" charset="0"/>
                      </a:rPr>
                      <m:t>=0.2</m:t>
                    </m:r>
                    <m:r>
                      <a:rPr lang="en-US" b="0" i="1" smtClean="0">
                        <a:latin typeface="Cambria Math" panose="02040503050406030204" pitchFamily="18" charset="0"/>
                      </a:rPr>
                      <m:t>3</m:t>
                    </m:r>
                  </m:oMath>
                </a14:m>
                <a:endParaRPr lang="en-US" dirty="0"/>
              </a:p>
              <a:p>
                <a:endParaRPr lang="en-US"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653177995"/>
                  </p:ext>
                </p:extLst>
              </p:nvPr>
            </p:nvGraphicFramePr>
            <p:xfrm>
              <a:off x="5230813" y="503238"/>
              <a:ext cx="5486399" cy="2468880"/>
            </p:xfrm>
            <a:graphic>
              <a:graphicData uri="http://schemas.openxmlformats.org/drawingml/2006/table">
                <a:tbl>
                  <a:tblPr firstRow="1" bandRow="1">
                    <a:tableStyleId>{5C22544A-7EE6-4342-B048-85BDC9FD1C3A}</a:tableStyleId>
                  </a:tblPr>
                  <a:tblGrid>
                    <a:gridCol w="631359">
                      <a:extLst>
                        <a:ext uri="{9D8B030D-6E8A-4147-A177-3AD203B41FA5}">
                          <a16:colId xmlns:a16="http://schemas.microsoft.com/office/drawing/2014/main" val="3954241747"/>
                        </a:ext>
                      </a:extLst>
                    </a:gridCol>
                    <a:gridCol w="817082">
                      <a:extLst>
                        <a:ext uri="{9D8B030D-6E8A-4147-A177-3AD203B41FA5}">
                          <a16:colId xmlns:a16="http://schemas.microsoft.com/office/drawing/2014/main" val="547329469"/>
                        </a:ext>
                      </a:extLst>
                    </a:gridCol>
                    <a:gridCol w="787691">
                      <a:extLst>
                        <a:ext uri="{9D8B030D-6E8A-4147-A177-3AD203B41FA5}">
                          <a16:colId xmlns:a16="http://schemas.microsoft.com/office/drawing/2014/main" val="3463677998"/>
                        </a:ext>
                      </a:extLst>
                    </a:gridCol>
                    <a:gridCol w="623099">
                      <a:extLst>
                        <a:ext uri="{9D8B030D-6E8A-4147-A177-3AD203B41FA5}">
                          <a16:colId xmlns:a16="http://schemas.microsoft.com/office/drawing/2014/main" val="1076357563"/>
                        </a:ext>
                      </a:extLst>
                    </a:gridCol>
                    <a:gridCol w="569771">
                      <a:extLst>
                        <a:ext uri="{9D8B030D-6E8A-4147-A177-3AD203B41FA5}">
                          <a16:colId xmlns:a16="http://schemas.microsoft.com/office/drawing/2014/main" val="743241564"/>
                        </a:ext>
                      </a:extLst>
                    </a:gridCol>
                    <a:gridCol w="685799">
                      <a:extLst>
                        <a:ext uri="{9D8B030D-6E8A-4147-A177-3AD203B41FA5}">
                          <a16:colId xmlns:a16="http://schemas.microsoft.com/office/drawing/2014/main" val="2431567506"/>
                        </a:ext>
                      </a:extLst>
                    </a:gridCol>
                    <a:gridCol w="685799">
                      <a:extLst>
                        <a:ext uri="{9D8B030D-6E8A-4147-A177-3AD203B41FA5}">
                          <a16:colId xmlns:a16="http://schemas.microsoft.com/office/drawing/2014/main" val="1712438059"/>
                        </a:ext>
                      </a:extLst>
                    </a:gridCol>
                    <a:gridCol w="685799">
                      <a:extLst>
                        <a:ext uri="{9D8B030D-6E8A-4147-A177-3AD203B41FA5}">
                          <a16:colId xmlns:a16="http://schemas.microsoft.com/office/drawing/2014/main" val="2193259078"/>
                        </a:ext>
                      </a:extLst>
                    </a:gridCol>
                  </a:tblGrid>
                  <a:tr h="312926">
                    <a:tc gridSpan="3">
                      <a:txBody>
                        <a:bodyPr/>
                        <a:lstStyle/>
                        <a:p>
                          <a:pPr algn="ctr"/>
                          <a:r>
                            <a:rPr lang="sr-Cyrl-RS" dirty="0" smtClean="0">
                              <a:latin typeface="Times New Roman" panose="02020603050405020304" pitchFamily="18" charset="0"/>
                              <a:cs typeface="Times New Roman" panose="02020603050405020304" pitchFamily="18" charset="0"/>
                            </a:rPr>
                            <a:t>Критеријум</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gridSpan="5">
                      <a:txBody>
                        <a:bodyPr/>
                        <a:lstStyle/>
                        <a:p>
                          <a:pPr algn="ctr"/>
                          <a:r>
                            <a:rPr lang="sr-Cyrl-RS" dirty="0" smtClean="0">
                              <a:latin typeface="Times New Roman" panose="02020603050405020304" pitchFamily="18" charset="0"/>
                              <a:cs typeface="Times New Roman" panose="02020603050405020304" pitchFamily="18" charset="0"/>
                            </a:rPr>
                            <a:t>Алтернатива (акција)</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8161540"/>
                      </a:ext>
                    </a:extLst>
                  </a:tr>
                  <a:tr h="547621">
                    <a:tc>
                      <a:txBody>
                        <a:bodyPr/>
                        <a:lstStyle/>
                        <a:p>
                          <a:pPr algn="ctr"/>
                          <a:r>
                            <a:rPr lang="sr-Cyrl-RS" dirty="0" smtClean="0">
                              <a:latin typeface="Times New Roman" panose="02020603050405020304" pitchFamily="18" charset="0"/>
                              <a:cs typeface="Times New Roman" panose="02020603050405020304" pitchFamily="18" charset="0"/>
                            </a:rPr>
                            <a:t>Ознака</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smtClean="0">
                              <a:latin typeface="Times New Roman" panose="02020603050405020304" pitchFamily="18" charset="0"/>
                              <a:cs typeface="Times New Roman" panose="02020603050405020304" pitchFamily="18" charset="0"/>
                            </a:rPr>
                            <a:t>Релат</a:t>
                          </a:r>
                          <a:r>
                            <a:rPr lang="sr-Latn-RS" smtClean="0">
                              <a:latin typeface="Times New Roman" panose="02020603050405020304" pitchFamily="18" charset="0"/>
                              <a:cs typeface="Times New Roman" panose="02020603050405020304" pitchFamily="18" charset="0"/>
                            </a:rPr>
                            <a:t>.</a:t>
                          </a:r>
                          <a:r>
                            <a:rPr lang="sr-Cyrl-RS"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значај</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mtClean="0">
                              <a:latin typeface="Times New Roman" panose="02020603050405020304" pitchFamily="18" charset="0"/>
                              <a:cs typeface="Times New Roman" panose="02020603050405020304" pitchFamily="18" charset="0"/>
                            </a:rPr>
                            <a:t>max </a:t>
                          </a:r>
                          <a:r>
                            <a:rPr lang="en-US" dirty="0" smtClean="0">
                              <a:latin typeface="Times New Roman" panose="02020603050405020304" pitchFamily="18" charset="0"/>
                              <a:cs typeface="Times New Roman" panose="02020603050405020304" pitchFamily="18" charset="0"/>
                            </a:rPr>
                            <a:t>- min</a:t>
                          </a:r>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i="1">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5</m:t>
                                    </m:r>
                                  </m:sub>
                                </m:sSub>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5788399"/>
                      </a:ext>
                    </a:extLst>
                  </a:tr>
                  <a:tr h="361593">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1</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160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180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93963677"/>
                      </a:ext>
                    </a:extLst>
                  </a:tr>
                  <a:tr h="312926">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10.5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7805230"/>
                      </a:ext>
                    </a:extLst>
                  </a:tr>
                  <a:tr h="361593">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3</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0.15</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min</a:t>
                          </a:r>
                        </a:p>
                      </a:txBody>
                      <a:tcPr/>
                    </a:tc>
                    <a:tc>
                      <a:txBody>
                        <a:bodyPr/>
                        <a:lstStyle/>
                        <a:p>
                          <a:pPr algn="ctr"/>
                          <a:r>
                            <a:rPr lang="en-US" dirty="0" smtClean="0">
                              <a:latin typeface="Times New Roman" panose="02020603050405020304" pitchFamily="18" charset="0"/>
                              <a:cs typeface="Times New Roman" panose="02020603050405020304" pitchFamily="18" charset="0"/>
                            </a:rPr>
                            <a:t>150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07369394"/>
                      </a:ext>
                    </a:extLst>
                  </a:tr>
                  <a:tr h="312926">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4</m:t>
                                    </m:r>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4.6</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82943092"/>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653177995"/>
                  </p:ext>
                </p:extLst>
              </p:nvPr>
            </p:nvGraphicFramePr>
            <p:xfrm>
              <a:off x="5230813" y="503238"/>
              <a:ext cx="5486399" cy="2468880"/>
            </p:xfrm>
            <a:graphic>
              <a:graphicData uri="http://schemas.openxmlformats.org/drawingml/2006/table">
                <a:tbl>
                  <a:tblPr firstRow="1" bandRow="1">
                    <a:tableStyleId>{5C22544A-7EE6-4342-B048-85BDC9FD1C3A}</a:tableStyleId>
                  </a:tblPr>
                  <a:tblGrid>
                    <a:gridCol w="631359">
                      <a:extLst>
                        <a:ext uri="{9D8B030D-6E8A-4147-A177-3AD203B41FA5}">
                          <a16:colId xmlns:a16="http://schemas.microsoft.com/office/drawing/2014/main" val="3954241747"/>
                        </a:ext>
                      </a:extLst>
                    </a:gridCol>
                    <a:gridCol w="817082">
                      <a:extLst>
                        <a:ext uri="{9D8B030D-6E8A-4147-A177-3AD203B41FA5}">
                          <a16:colId xmlns:a16="http://schemas.microsoft.com/office/drawing/2014/main" val="547329469"/>
                        </a:ext>
                      </a:extLst>
                    </a:gridCol>
                    <a:gridCol w="787691">
                      <a:extLst>
                        <a:ext uri="{9D8B030D-6E8A-4147-A177-3AD203B41FA5}">
                          <a16:colId xmlns:a16="http://schemas.microsoft.com/office/drawing/2014/main" val="3463677998"/>
                        </a:ext>
                      </a:extLst>
                    </a:gridCol>
                    <a:gridCol w="623099">
                      <a:extLst>
                        <a:ext uri="{9D8B030D-6E8A-4147-A177-3AD203B41FA5}">
                          <a16:colId xmlns:a16="http://schemas.microsoft.com/office/drawing/2014/main" val="1076357563"/>
                        </a:ext>
                      </a:extLst>
                    </a:gridCol>
                    <a:gridCol w="569771">
                      <a:extLst>
                        <a:ext uri="{9D8B030D-6E8A-4147-A177-3AD203B41FA5}">
                          <a16:colId xmlns:a16="http://schemas.microsoft.com/office/drawing/2014/main" val="743241564"/>
                        </a:ext>
                      </a:extLst>
                    </a:gridCol>
                    <a:gridCol w="685799">
                      <a:extLst>
                        <a:ext uri="{9D8B030D-6E8A-4147-A177-3AD203B41FA5}">
                          <a16:colId xmlns:a16="http://schemas.microsoft.com/office/drawing/2014/main" val="2431567506"/>
                        </a:ext>
                      </a:extLst>
                    </a:gridCol>
                    <a:gridCol w="685799">
                      <a:extLst>
                        <a:ext uri="{9D8B030D-6E8A-4147-A177-3AD203B41FA5}">
                          <a16:colId xmlns:a16="http://schemas.microsoft.com/office/drawing/2014/main" val="1712438059"/>
                        </a:ext>
                      </a:extLst>
                    </a:gridCol>
                    <a:gridCol w="685799">
                      <a:extLst>
                        <a:ext uri="{9D8B030D-6E8A-4147-A177-3AD203B41FA5}">
                          <a16:colId xmlns:a16="http://schemas.microsoft.com/office/drawing/2014/main" val="2193259078"/>
                        </a:ext>
                      </a:extLst>
                    </a:gridCol>
                  </a:tblGrid>
                  <a:tr h="365760">
                    <a:tc gridSpan="3">
                      <a:txBody>
                        <a:bodyPr/>
                        <a:lstStyle/>
                        <a:p>
                          <a:pPr algn="ctr"/>
                          <a:r>
                            <a:rPr lang="sr-Cyrl-RS" dirty="0" smtClean="0">
                              <a:latin typeface="Times New Roman" panose="02020603050405020304" pitchFamily="18" charset="0"/>
                              <a:cs typeface="Times New Roman" panose="02020603050405020304" pitchFamily="18" charset="0"/>
                            </a:rPr>
                            <a:t>Критеријум</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gridSpan="5">
                      <a:txBody>
                        <a:bodyPr/>
                        <a:lstStyle/>
                        <a:p>
                          <a:pPr algn="ctr"/>
                          <a:r>
                            <a:rPr lang="sr-Cyrl-RS" dirty="0" smtClean="0">
                              <a:latin typeface="Times New Roman" panose="02020603050405020304" pitchFamily="18" charset="0"/>
                              <a:cs typeface="Times New Roman" panose="02020603050405020304" pitchFamily="18" charset="0"/>
                            </a:rPr>
                            <a:t>Алтернатива (акција)</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8161540"/>
                      </a:ext>
                    </a:extLst>
                  </a:tr>
                  <a:tr h="640080">
                    <a:tc>
                      <a:txBody>
                        <a:bodyPr/>
                        <a:lstStyle/>
                        <a:p>
                          <a:pPr algn="ctr"/>
                          <a:r>
                            <a:rPr lang="sr-Cyrl-RS" dirty="0" smtClean="0">
                              <a:latin typeface="Times New Roman" panose="02020603050405020304" pitchFamily="18" charset="0"/>
                              <a:cs typeface="Times New Roman" panose="02020603050405020304" pitchFamily="18" charset="0"/>
                            </a:rPr>
                            <a:t>Ознака</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sr-Cyrl-RS" smtClean="0">
                              <a:latin typeface="Times New Roman" panose="02020603050405020304" pitchFamily="18" charset="0"/>
                              <a:cs typeface="Times New Roman" panose="02020603050405020304" pitchFamily="18" charset="0"/>
                            </a:rPr>
                            <a:t>Релат</a:t>
                          </a:r>
                          <a:r>
                            <a:rPr lang="sr-Latn-RS" smtClean="0">
                              <a:latin typeface="Times New Roman" panose="02020603050405020304" pitchFamily="18" charset="0"/>
                              <a:cs typeface="Times New Roman" panose="02020603050405020304" pitchFamily="18" charset="0"/>
                            </a:rPr>
                            <a:t>.</a:t>
                          </a:r>
                          <a:r>
                            <a:rPr lang="sr-Cyrl-RS" smtClean="0">
                              <a:latin typeface="Times New Roman" panose="02020603050405020304" pitchFamily="18" charset="0"/>
                              <a:cs typeface="Times New Roman" panose="02020603050405020304" pitchFamily="18" charset="0"/>
                            </a:rPr>
                            <a:t> </a:t>
                          </a:r>
                          <a:r>
                            <a:rPr lang="sr-Cyrl-RS" dirty="0" smtClean="0">
                              <a:latin typeface="Times New Roman" panose="02020603050405020304" pitchFamily="18" charset="0"/>
                              <a:cs typeface="Times New Roman" panose="02020603050405020304" pitchFamily="18" charset="0"/>
                            </a:rPr>
                            <a:t>значај</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mtClean="0">
                              <a:latin typeface="Times New Roman" panose="02020603050405020304" pitchFamily="18" charset="0"/>
                              <a:cs typeface="Times New Roman" panose="02020603050405020304" pitchFamily="18" charset="0"/>
                            </a:rPr>
                            <a:t>max </a:t>
                          </a:r>
                          <a:r>
                            <a:rPr lang="en-US" dirty="0" smtClean="0">
                              <a:latin typeface="Times New Roman" panose="02020603050405020304" pitchFamily="18" charset="0"/>
                              <a:cs typeface="Times New Roman" panose="02020603050405020304" pitchFamily="18" charset="0"/>
                            </a:rPr>
                            <a:t>- min</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357282" t="-61905" r="-422330" b="-244762"/>
                          </a:stretch>
                        </a:blipFill>
                      </a:tcPr>
                    </a:tc>
                    <a:tc>
                      <a:txBody>
                        <a:bodyPr/>
                        <a:lstStyle/>
                        <a:p>
                          <a:endParaRPr lang="en-US"/>
                        </a:p>
                      </a:txBody>
                      <a:tcPr>
                        <a:blipFill>
                          <a:blip r:embed="rId3"/>
                          <a:stretch>
                            <a:fillRect l="-506452" t="-61905" r="-367742" b="-244762"/>
                          </a:stretch>
                        </a:blipFill>
                      </a:tcPr>
                    </a:tc>
                    <a:tc>
                      <a:txBody>
                        <a:bodyPr/>
                        <a:lstStyle/>
                        <a:p>
                          <a:endParaRPr lang="en-US"/>
                        </a:p>
                      </a:txBody>
                      <a:tcPr>
                        <a:blipFill>
                          <a:blip r:embed="rId3"/>
                          <a:stretch>
                            <a:fillRect l="-499115" t="-61905" r="-202655" b="-244762"/>
                          </a:stretch>
                        </a:blipFill>
                      </a:tcPr>
                    </a:tc>
                    <a:tc>
                      <a:txBody>
                        <a:bodyPr/>
                        <a:lstStyle/>
                        <a:p>
                          <a:endParaRPr lang="en-US"/>
                        </a:p>
                      </a:txBody>
                      <a:tcPr>
                        <a:blipFill>
                          <a:blip r:embed="rId3"/>
                          <a:stretch>
                            <a:fillRect l="-604464" t="-61905" r="-104464" b="-244762"/>
                          </a:stretch>
                        </a:blipFill>
                      </a:tcPr>
                    </a:tc>
                    <a:tc>
                      <a:txBody>
                        <a:bodyPr/>
                        <a:lstStyle/>
                        <a:p>
                          <a:endParaRPr lang="en-US"/>
                        </a:p>
                      </a:txBody>
                      <a:tcPr>
                        <a:blipFill>
                          <a:blip r:embed="rId3"/>
                          <a:stretch>
                            <a:fillRect l="-698230" t="-61905" r="-3540" b="-244762"/>
                          </a:stretch>
                        </a:blipFill>
                      </a:tcPr>
                    </a:tc>
                    <a:extLst>
                      <a:ext uri="{0D108BD9-81ED-4DB2-BD59-A6C34878D82A}">
                        <a16:rowId xmlns:a16="http://schemas.microsoft.com/office/drawing/2014/main" val="2985788399"/>
                      </a:ext>
                    </a:extLst>
                  </a:tr>
                  <a:tr h="365760">
                    <a:tc>
                      <a:txBody>
                        <a:bodyPr/>
                        <a:lstStyle/>
                        <a:p>
                          <a:endParaRPr lang="en-US"/>
                        </a:p>
                      </a:txBody>
                      <a:tcPr>
                        <a:blipFill>
                          <a:blip r:embed="rId3"/>
                          <a:stretch>
                            <a:fillRect l="-962" t="-278689" r="-770192" b="-321311"/>
                          </a:stretch>
                        </a:blipFill>
                      </a:tcPr>
                    </a:tc>
                    <a:tc>
                      <a:txBody>
                        <a:bodyPr/>
                        <a:lstStyle/>
                        <a:p>
                          <a:pPr algn="ctr"/>
                          <a:r>
                            <a:rPr lang="en-US" dirty="0" smtClean="0">
                              <a:latin typeface="Times New Roman" panose="02020603050405020304" pitchFamily="18" charset="0"/>
                              <a:cs typeface="Times New Roman" panose="02020603050405020304" pitchFamily="18" charset="0"/>
                            </a:rPr>
                            <a:t>0.3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160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180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93963677"/>
                      </a:ext>
                    </a:extLst>
                  </a:tr>
                  <a:tr h="365760">
                    <a:tc>
                      <a:txBody>
                        <a:bodyPr/>
                        <a:lstStyle/>
                        <a:p>
                          <a:endParaRPr lang="en-US"/>
                        </a:p>
                      </a:txBody>
                      <a:tcPr>
                        <a:blipFill>
                          <a:blip r:embed="rId3"/>
                          <a:stretch>
                            <a:fillRect l="-962" t="-385000" r="-770192" b="-226667"/>
                          </a:stretch>
                        </a:blipFill>
                      </a:tcPr>
                    </a:tc>
                    <a:tc>
                      <a:txBody>
                        <a:bodyPr/>
                        <a:lstStyle/>
                        <a:p>
                          <a:pPr algn="ctr"/>
                          <a:r>
                            <a:rPr lang="en-US" dirty="0" smtClean="0">
                              <a:latin typeface="Times New Roman" panose="02020603050405020304" pitchFamily="18" charset="0"/>
                              <a:cs typeface="Times New Roman" panose="02020603050405020304" pitchFamily="18" charset="0"/>
                            </a:rPr>
                            <a:t>0.35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10.5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7805230"/>
                      </a:ext>
                    </a:extLst>
                  </a:tr>
                  <a:tr h="365760">
                    <a:tc>
                      <a:txBody>
                        <a:bodyPr/>
                        <a:lstStyle/>
                        <a:p>
                          <a:endParaRPr lang="en-US"/>
                        </a:p>
                      </a:txBody>
                      <a:tcPr>
                        <a:blipFill>
                          <a:blip r:embed="rId3"/>
                          <a:stretch>
                            <a:fillRect l="-962" t="-485000" r="-770192" b="-126667"/>
                          </a:stretch>
                        </a:blipFill>
                      </a:tcPr>
                    </a:tc>
                    <a:tc>
                      <a:txBody>
                        <a:bodyPr/>
                        <a:lstStyle/>
                        <a:p>
                          <a:pPr algn="ctr"/>
                          <a:r>
                            <a:rPr lang="en-US" dirty="0" smtClean="0">
                              <a:latin typeface="Times New Roman" panose="02020603050405020304" pitchFamily="18" charset="0"/>
                              <a:cs typeface="Times New Roman" panose="02020603050405020304" pitchFamily="18" charset="0"/>
                            </a:rPr>
                            <a:t>0.15</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min</a:t>
                          </a:r>
                        </a:p>
                      </a:txBody>
                      <a:tcPr/>
                    </a:tc>
                    <a:tc>
                      <a:txBody>
                        <a:bodyPr/>
                        <a:lstStyle/>
                        <a:p>
                          <a:pPr algn="ctr"/>
                          <a:r>
                            <a:rPr lang="en-US" dirty="0" smtClean="0">
                              <a:latin typeface="Times New Roman" panose="02020603050405020304" pitchFamily="18" charset="0"/>
                              <a:cs typeface="Times New Roman" panose="02020603050405020304" pitchFamily="18" charset="0"/>
                            </a:rPr>
                            <a:t>150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145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07369394"/>
                      </a:ext>
                    </a:extLst>
                  </a:tr>
                  <a:tr h="365760">
                    <a:tc>
                      <a:txBody>
                        <a:bodyPr/>
                        <a:lstStyle/>
                        <a:p>
                          <a:endParaRPr lang="en-US"/>
                        </a:p>
                      </a:txBody>
                      <a:tcPr>
                        <a:blipFill>
                          <a:blip r:embed="rId3"/>
                          <a:stretch>
                            <a:fillRect l="-962" t="-585000" r="-770192" b="-26667"/>
                          </a:stretch>
                        </a:blipFill>
                      </a:tcPr>
                    </a:tc>
                    <a:tc>
                      <a:txBody>
                        <a:bodyPr/>
                        <a:lstStyle/>
                        <a:p>
                          <a:pPr algn="ctr"/>
                          <a:r>
                            <a:rPr lang="en-US" dirty="0" smtClean="0">
                              <a:latin typeface="Times New Roman" panose="02020603050405020304" pitchFamily="18" charset="0"/>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max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4.6</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82943092"/>
                      </a:ext>
                    </a:extLst>
                  </a:tr>
                </a:tbl>
              </a:graphicData>
            </a:graphic>
          </p:graphicFrame>
        </mc:Fallback>
      </mc:AlternateContent>
    </p:spTree>
    <p:extLst>
      <p:ext uri="{BB962C8B-B14F-4D97-AF65-F5344CB8AC3E}">
        <p14:creationId xmlns:p14="http://schemas.microsoft.com/office/powerpoint/2010/main" val="3230366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a:latin typeface="Times New Roman" panose="02020603050405020304" pitchFamily="18" charset="0"/>
                <a:cs typeface="Times New Roman" panose="02020603050405020304" pitchFamily="18" charset="0"/>
              </a:rPr>
              <a:t>Метода компромисног рангирања</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677359838"/>
                  </p:ext>
                </p:extLst>
              </p:nvPr>
            </p:nvGraphicFramePr>
            <p:xfrm>
              <a:off x="660273" y="1930400"/>
              <a:ext cx="8596311" cy="2274443"/>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2502655302"/>
                        </a:ext>
                      </a:extLst>
                    </a:gridCol>
                    <a:gridCol w="2865437">
                      <a:extLst>
                        <a:ext uri="{9D8B030D-6E8A-4147-A177-3AD203B41FA5}">
                          <a16:colId xmlns:a16="http://schemas.microsoft.com/office/drawing/2014/main" val="2877637889"/>
                        </a:ext>
                      </a:extLst>
                    </a:gridCol>
                    <a:gridCol w="2865437">
                      <a:extLst>
                        <a:ext uri="{9D8B030D-6E8A-4147-A177-3AD203B41FA5}">
                          <a16:colId xmlns:a16="http://schemas.microsoft.com/office/drawing/2014/main" val="2893325095"/>
                        </a:ext>
                      </a:extLst>
                    </a:gridCol>
                  </a:tblGrid>
                  <a:tr h="370840">
                    <a:tc>
                      <a:txBody>
                        <a:bodyPr/>
                        <a:lstStyle/>
                        <a:p>
                          <a:pPr algn="ctr"/>
                          <a:r>
                            <a:rPr lang="sr-Cyrl-RS" dirty="0" smtClean="0">
                              <a:latin typeface="Times New Roman" panose="02020603050405020304" pitchFamily="18" charset="0"/>
                              <a:cs typeface="Times New Roman" panose="02020603050405020304" pitchFamily="18" charset="0"/>
                            </a:rPr>
                            <a:t>Ранг</a:t>
                          </a:r>
                          <a:r>
                            <a:rPr lang="sr-Cyrl-RS" baseline="0" dirty="0" smtClean="0">
                              <a:latin typeface="Times New Roman" panose="02020603050405020304" pitchFamily="18" charset="0"/>
                              <a:cs typeface="Times New Roman" panose="02020603050405020304" pitchFamily="18" charset="0"/>
                            </a:rPr>
                            <a:t> позиција</a:t>
                          </a:r>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𝑆</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𝑗</m:t>
                                        </m:r>
                                      </m:sub>
                                    </m:sSub>
                                  </m:sub>
                                </m:sSub>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𝑹</m:t>
                                    </m:r>
                                  </m:e>
                                  <m:sub>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𝑗</m:t>
                                        </m:r>
                                      </m:sub>
                                    </m:sSub>
                                  </m:sub>
                                </m:sSub>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72167428"/>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r>
                                  <a:rPr lang="en-US" b="0" i="0" smtClean="0">
                                    <a:latin typeface="Cambria Math" panose="02040503050406030204" pitchFamily="18" charset="0"/>
                                  </a:rPr>
                                  <m:t>=</m:t>
                                </m:r>
                                <m:r>
                                  <a:rPr lang="sr-Cyrl-RS" b="0" i="0" smtClean="0">
                                    <a:latin typeface="Cambria Math" panose="02040503050406030204" pitchFamily="18" charset="0"/>
                                  </a:rPr>
                                  <m:t>0,32</m:t>
                                </m:r>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1</m:t>
                                    </m:r>
                                  </m:sub>
                                </m:sSub>
                                <m:r>
                                  <a:rPr lang="en-US" b="0" i="0" smtClean="0">
                                    <a:latin typeface="Cambria Math" panose="02040503050406030204" pitchFamily="18" charset="0"/>
                                  </a:rPr>
                                  <m:t>=</m:t>
                                </m:r>
                                <m:r>
                                  <a:rPr lang="sr-Cyrl-RS" b="0" i="0" smtClean="0">
                                    <a:latin typeface="Cambria Math" panose="02040503050406030204" pitchFamily="18" charset="0"/>
                                  </a:rPr>
                                  <m:t>0,15</m:t>
                                </m:r>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6942437"/>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1</m:t>
                                    </m:r>
                                  </m:sub>
                                </m:sSub>
                                <m:r>
                                  <a:rPr lang="en-US" b="0" i="0" smtClean="0">
                                    <a:latin typeface="Cambria Math" panose="02040503050406030204" pitchFamily="18" charset="0"/>
                                  </a:rPr>
                                  <m:t>=</m:t>
                                </m:r>
                                <m:r>
                                  <a:rPr lang="sr-Cyrl-RS" b="0" i="0" smtClean="0">
                                    <a:latin typeface="Cambria Math" panose="02040503050406030204" pitchFamily="18" charset="0"/>
                                  </a:rPr>
                                  <m:t>0,39</m:t>
                                </m:r>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en-US" b="0" i="1" smtClean="0">
                                        <a:latin typeface="Cambria Math" panose="02040503050406030204" pitchFamily="18" charset="0"/>
                                      </a:rPr>
                                      <m:t>4</m:t>
                                    </m:r>
                                  </m:sub>
                                </m:sSub>
                                <m:r>
                                  <a:rPr lang="en-US" b="0" i="0" smtClean="0">
                                    <a:latin typeface="Cambria Math" panose="02040503050406030204" pitchFamily="18" charset="0"/>
                                  </a:rPr>
                                  <m:t>=</m:t>
                                </m:r>
                                <m:r>
                                  <a:rPr lang="sr-Cyrl-RS" b="0" i="0" smtClean="0">
                                    <a:latin typeface="Cambria Math" panose="02040503050406030204" pitchFamily="18" charset="0"/>
                                  </a:rPr>
                                  <m:t>0,2</m:t>
                                </m:r>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292339"/>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5</m:t>
                                    </m:r>
                                  </m:sub>
                                </m:sSub>
                                <m:r>
                                  <a:rPr lang="en-US" b="0" i="0" smtClean="0">
                                    <a:latin typeface="Cambria Math" panose="02040503050406030204" pitchFamily="18" charset="0"/>
                                  </a:rPr>
                                  <m:t>=</m:t>
                                </m:r>
                                <m:r>
                                  <a:rPr lang="sr-Cyrl-RS" b="0" i="0" smtClean="0">
                                    <a:latin typeface="Cambria Math" panose="02040503050406030204" pitchFamily="18" charset="0"/>
                                  </a:rPr>
                                  <m:t>0,455</m:t>
                                </m:r>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5</m:t>
                                    </m:r>
                                  </m:sub>
                                </m:sSub>
                                <m:r>
                                  <a:rPr lang="en-US" b="0" i="0" smtClean="0">
                                    <a:latin typeface="Cambria Math" panose="02040503050406030204" pitchFamily="18" charset="0"/>
                                  </a:rPr>
                                  <m:t>=</m:t>
                                </m:r>
                                <m:r>
                                  <a:rPr lang="sr-Cyrl-RS" b="0" i="0" smtClean="0">
                                    <a:latin typeface="Cambria Math" panose="02040503050406030204" pitchFamily="18" charset="0"/>
                                  </a:rPr>
                                  <m:t>0,23</m:t>
                                </m:r>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93838444"/>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2</m:t>
                                    </m:r>
                                  </m:sub>
                                </m:sSub>
                                <m:r>
                                  <a:rPr lang="en-US" b="0" i="0" smtClean="0">
                                    <a:latin typeface="Cambria Math" panose="02040503050406030204" pitchFamily="18" charset="0"/>
                                  </a:rPr>
                                  <m:t>=</m:t>
                                </m:r>
                                <m:r>
                                  <a:rPr lang="sr-Cyrl-RS" b="0" i="0" smtClean="0">
                                    <a:latin typeface="Cambria Math" panose="02040503050406030204" pitchFamily="18" charset="0"/>
                                  </a:rPr>
                                  <m:t>0,5</m:t>
                                </m:r>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2</m:t>
                                    </m:r>
                                  </m:sub>
                                </m:sSub>
                                <m:r>
                                  <a:rPr lang="en-US" b="0" i="0" smtClean="0">
                                    <a:latin typeface="Cambria Math" panose="02040503050406030204" pitchFamily="18" charset="0"/>
                                  </a:rPr>
                                  <m:t>=</m:t>
                                </m:r>
                                <m:r>
                                  <a:rPr lang="sr-Cyrl-RS" b="0" i="0" smtClean="0">
                                    <a:latin typeface="Cambria Math" panose="02040503050406030204" pitchFamily="18" charset="0"/>
                                  </a:rPr>
                                  <m:t>0,3</m:t>
                                </m:r>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8679766"/>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3</m:t>
                                    </m:r>
                                  </m:sub>
                                </m:sSub>
                                <m:r>
                                  <a:rPr lang="en-US" b="0" i="0" smtClean="0">
                                    <a:latin typeface="Cambria Math" panose="02040503050406030204" pitchFamily="18" charset="0"/>
                                  </a:rPr>
                                  <m:t>=</m:t>
                                </m:r>
                                <m:r>
                                  <a:rPr lang="sr-Cyrl-RS" b="0" i="0" smtClean="0">
                                    <a:latin typeface="Cambria Math" panose="02040503050406030204" pitchFamily="18" charset="0"/>
                                  </a:rPr>
                                  <m:t>0,51</m:t>
                                </m:r>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а</m:t>
                                    </m:r>
                                  </m:e>
                                  <m:sub>
                                    <m:r>
                                      <a:rPr lang="sr-Cyrl-RS" b="0" i="1" smtClean="0">
                                        <a:latin typeface="Cambria Math" panose="02040503050406030204" pitchFamily="18" charset="0"/>
                                      </a:rPr>
                                      <m:t>3</m:t>
                                    </m:r>
                                  </m:sub>
                                </m:sSub>
                                <m:r>
                                  <a:rPr lang="en-US" b="0" i="0" smtClean="0">
                                    <a:latin typeface="Cambria Math" panose="02040503050406030204" pitchFamily="18" charset="0"/>
                                  </a:rPr>
                                  <m:t>=</m:t>
                                </m:r>
                                <m:r>
                                  <a:rPr lang="sr-Cyrl-RS" b="0" i="0" smtClean="0">
                                    <a:latin typeface="Cambria Math" panose="02040503050406030204" pitchFamily="18" charset="0"/>
                                  </a:rPr>
                                  <m:t>0,35</m:t>
                                </m:r>
                              </m:oMath>
                            </m:oMathPara>
                          </a14:m>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18022182"/>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677359838"/>
                  </p:ext>
                </p:extLst>
              </p:nvPr>
            </p:nvGraphicFramePr>
            <p:xfrm>
              <a:off x="660273" y="1930400"/>
              <a:ext cx="8596311" cy="2274443"/>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2502655302"/>
                        </a:ext>
                      </a:extLst>
                    </a:gridCol>
                    <a:gridCol w="2865437">
                      <a:extLst>
                        <a:ext uri="{9D8B030D-6E8A-4147-A177-3AD203B41FA5}">
                          <a16:colId xmlns:a16="http://schemas.microsoft.com/office/drawing/2014/main" val="2877637889"/>
                        </a:ext>
                      </a:extLst>
                    </a:gridCol>
                    <a:gridCol w="2865437">
                      <a:extLst>
                        <a:ext uri="{9D8B030D-6E8A-4147-A177-3AD203B41FA5}">
                          <a16:colId xmlns:a16="http://schemas.microsoft.com/office/drawing/2014/main" val="2893325095"/>
                        </a:ext>
                      </a:extLst>
                    </a:gridCol>
                  </a:tblGrid>
                  <a:tr h="420243">
                    <a:tc>
                      <a:txBody>
                        <a:bodyPr/>
                        <a:lstStyle/>
                        <a:p>
                          <a:pPr algn="ctr"/>
                          <a:r>
                            <a:rPr lang="sr-Cyrl-RS" dirty="0" smtClean="0">
                              <a:latin typeface="Times New Roman" panose="02020603050405020304" pitchFamily="18" charset="0"/>
                              <a:cs typeface="Times New Roman" panose="02020603050405020304" pitchFamily="18" charset="0"/>
                            </a:rPr>
                            <a:t>Ранг</a:t>
                          </a:r>
                          <a:r>
                            <a:rPr lang="sr-Cyrl-RS" baseline="0" dirty="0" smtClean="0">
                              <a:latin typeface="Times New Roman" panose="02020603050405020304" pitchFamily="18" charset="0"/>
                              <a:cs typeface="Times New Roman" panose="02020603050405020304" pitchFamily="18" charset="0"/>
                            </a:rPr>
                            <a:t> позиција</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2"/>
                          <a:stretch>
                            <a:fillRect l="-100000" t="-7246" r="-100637" b="-463768"/>
                          </a:stretch>
                        </a:blipFill>
                      </a:tcPr>
                    </a:tc>
                    <a:tc>
                      <a:txBody>
                        <a:bodyPr/>
                        <a:lstStyle/>
                        <a:p>
                          <a:endParaRPr lang="en-US"/>
                        </a:p>
                      </a:txBody>
                      <a:tcPr>
                        <a:blipFill>
                          <a:blip r:embed="rId2"/>
                          <a:stretch>
                            <a:fillRect l="-200426" t="-7246" r="-851" b="-463768"/>
                          </a:stretch>
                        </a:blipFill>
                      </a:tcPr>
                    </a:tc>
                    <a:extLst>
                      <a:ext uri="{0D108BD9-81ED-4DB2-BD59-A6C34878D82A}">
                        <a16:rowId xmlns:a16="http://schemas.microsoft.com/office/drawing/2014/main" val="672167428"/>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2"/>
                          <a:stretch>
                            <a:fillRect l="-100000" t="-121311" r="-100637" b="-424590"/>
                          </a:stretch>
                        </a:blipFill>
                      </a:tcPr>
                    </a:tc>
                    <a:tc>
                      <a:txBody>
                        <a:bodyPr/>
                        <a:lstStyle/>
                        <a:p>
                          <a:endParaRPr lang="en-US"/>
                        </a:p>
                      </a:txBody>
                      <a:tcPr>
                        <a:blipFill>
                          <a:blip r:embed="rId2"/>
                          <a:stretch>
                            <a:fillRect l="-200426" t="-121311" r="-851" b="-424590"/>
                          </a:stretch>
                        </a:blipFill>
                      </a:tcPr>
                    </a:tc>
                    <a:extLst>
                      <a:ext uri="{0D108BD9-81ED-4DB2-BD59-A6C34878D82A}">
                        <a16:rowId xmlns:a16="http://schemas.microsoft.com/office/drawing/2014/main" val="1146942437"/>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2"/>
                          <a:stretch>
                            <a:fillRect l="-100000" t="-221311" r="-100637" b="-324590"/>
                          </a:stretch>
                        </a:blipFill>
                      </a:tcPr>
                    </a:tc>
                    <a:tc>
                      <a:txBody>
                        <a:bodyPr/>
                        <a:lstStyle/>
                        <a:p>
                          <a:endParaRPr lang="en-US"/>
                        </a:p>
                      </a:txBody>
                      <a:tcPr>
                        <a:blipFill>
                          <a:blip r:embed="rId2"/>
                          <a:stretch>
                            <a:fillRect l="-200426" t="-221311" r="-851" b="-324590"/>
                          </a:stretch>
                        </a:blipFill>
                      </a:tcPr>
                    </a:tc>
                    <a:extLst>
                      <a:ext uri="{0D108BD9-81ED-4DB2-BD59-A6C34878D82A}">
                        <a16:rowId xmlns:a16="http://schemas.microsoft.com/office/drawing/2014/main" val="131292339"/>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2"/>
                          <a:stretch>
                            <a:fillRect l="-100000" t="-321311" r="-100637" b="-224590"/>
                          </a:stretch>
                        </a:blipFill>
                      </a:tcPr>
                    </a:tc>
                    <a:tc>
                      <a:txBody>
                        <a:bodyPr/>
                        <a:lstStyle/>
                        <a:p>
                          <a:endParaRPr lang="en-US"/>
                        </a:p>
                      </a:txBody>
                      <a:tcPr>
                        <a:blipFill>
                          <a:blip r:embed="rId2"/>
                          <a:stretch>
                            <a:fillRect l="-200426" t="-321311" r="-851" b="-224590"/>
                          </a:stretch>
                        </a:blipFill>
                      </a:tcPr>
                    </a:tc>
                    <a:extLst>
                      <a:ext uri="{0D108BD9-81ED-4DB2-BD59-A6C34878D82A}">
                        <a16:rowId xmlns:a16="http://schemas.microsoft.com/office/drawing/2014/main" val="3593838444"/>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2"/>
                          <a:stretch>
                            <a:fillRect l="-100000" t="-421311" r="-100637" b="-124590"/>
                          </a:stretch>
                        </a:blipFill>
                      </a:tcPr>
                    </a:tc>
                    <a:tc>
                      <a:txBody>
                        <a:bodyPr/>
                        <a:lstStyle/>
                        <a:p>
                          <a:endParaRPr lang="en-US"/>
                        </a:p>
                      </a:txBody>
                      <a:tcPr>
                        <a:blipFill>
                          <a:blip r:embed="rId2"/>
                          <a:stretch>
                            <a:fillRect l="-200426" t="-421311" r="-851" b="-124590"/>
                          </a:stretch>
                        </a:blipFill>
                      </a:tcPr>
                    </a:tc>
                    <a:extLst>
                      <a:ext uri="{0D108BD9-81ED-4DB2-BD59-A6C34878D82A}">
                        <a16:rowId xmlns:a16="http://schemas.microsoft.com/office/drawing/2014/main" val="3758679766"/>
                      </a:ext>
                    </a:extLst>
                  </a:tr>
                  <a:tr h="370840">
                    <a:tc>
                      <a:txBody>
                        <a:bodyPr/>
                        <a:lstStyle/>
                        <a:p>
                          <a:pPr algn="ctr"/>
                          <a:r>
                            <a:rPr lang="sr-Cyrl-R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2"/>
                          <a:stretch>
                            <a:fillRect l="-100000" t="-521311" r="-100637" b="-24590"/>
                          </a:stretch>
                        </a:blipFill>
                      </a:tcPr>
                    </a:tc>
                    <a:tc>
                      <a:txBody>
                        <a:bodyPr/>
                        <a:lstStyle/>
                        <a:p>
                          <a:endParaRPr lang="en-US"/>
                        </a:p>
                      </a:txBody>
                      <a:tcPr>
                        <a:blipFill>
                          <a:blip r:embed="rId2"/>
                          <a:stretch>
                            <a:fillRect l="-200426" t="-521311" r="-851" b="-24590"/>
                          </a:stretch>
                        </a:blipFill>
                      </a:tcPr>
                    </a:tc>
                    <a:extLst>
                      <a:ext uri="{0D108BD9-81ED-4DB2-BD59-A6C34878D82A}">
                        <a16:rowId xmlns:a16="http://schemas.microsoft.com/office/drawing/2014/main" val="3418022182"/>
                      </a:ext>
                    </a:extLst>
                  </a:tr>
                </a:tbl>
              </a:graphicData>
            </a:graphic>
          </p:graphicFrame>
        </mc:Fallback>
      </mc:AlternateContent>
    </p:spTree>
    <p:extLst>
      <p:ext uri="{BB962C8B-B14F-4D97-AF65-F5344CB8AC3E}">
        <p14:creationId xmlns:p14="http://schemas.microsoft.com/office/powerpoint/2010/main" val="2941626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438</TotalTime>
  <Words>1042</Words>
  <Application>Microsoft Office PowerPoint</Application>
  <PresentationFormat>Widescreen</PresentationFormat>
  <Paragraphs>568</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Cambria</vt:lpstr>
      <vt:lpstr>Cambria Math</vt:lpstr>
      <vt:lpstr>Times New Roman</vt:lpstr>
      <vt:lpstr>Trebuchet MS</vt:lpstr>
      <vt:lpstr>Wingdings 3</vt:lpstr>
      <vt:lpstr>Facet</vt:lpstr>
      <vt:lpstr>ТЕОРИЈА ОДЛУЧИВАЊА</vt:lpstr>
      <vt:lpstr>Метода компромисног рангирања</vt:lpstr>
      <vt:lpstr>Метода компромисног рангирања</vt:lpstr>
      <vt:lpstr>Метода компромисног рангирања</vt:lpstr>
      <vt:lpstr>Метода компромисног рангирања</vt:lpstr>
      <vt:lpstr>Метода компромисног рангирања</vt:lpstr>
      <vt:lpstr>Метода компромисног рангирања</vt:lpstr>
      <vt:lpstr>Метода компромисног рангирања</vt:lpstr>
      <vt:lpstr>Метода компромисног рангирања</vt:lpstr>
      <vt:lpstr>Метода компромисног рангирања</vt:lpstr>
      <vt:lpstr>Метода компромисног рангирања</vt:lpstr>
      <vt:lpstr>Метода компромисног рангирања</vt:lpstr>
      <vt:lpstr>Метода компромисног рангирања</vt:lpstr>
      <vt:lpstr>Теорија корисности</vt:lpstr>
      <vt:lpstr>Теорија корисности</vt:lpstr>
      <vt:lpstr>Теорија корисности</vt:lpstr>
      <vt:lpstr>Теорија корисности</vt:lpstr>
      <vt:lpstr>Теорија корисности</vt:lpstr>
      <vt:lpstr>Теорија корисности</vt:lpstr>
      <vt:lpstr>Теорија корисности</vt:lpstr>
      <vt:lpstr>Теорија корисности</vt:lpstr>
      <vt:lpstr>Теорија корисности</vt:lpstr>
      <vt:lpstr>Конструисање функције корисности</vt:lpstr>
      <vt:lpstr>Конструисање функције корисности</vt:lpstr>
      <vt:lpstr>Конструисање функције корисности</vt:lpstr>
      <vt:lpstr>Конструисање функције корисности</vt:lpstr>
      <vt:lpstr>Конструисање функције корисности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ТЕОРИЈА ОДЛУЧИВАЊА</dc:title>
  <dc:creator>Bojana Zlatkovic</dc:creator>
  <cp:lastModifiedBy>Bojana Zlatkovic</cp:lastModifiedBy>
  <cp:revision>77</cp:revision>
  <dcterms:created xsi:type="dcterms:W3CDTF">2020-11-30T10:48:40Z</dcterms:created>
  <dcterms:modified xsi:type="dcterms:W3CDTF">2020-12-06T15:53:19Z</dcterms:modified>
</cp:coreProperties>
</file>